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1.jpg" ContentType="image/jpg"/>
  <Override PartName="/ppt/media/image22.jpg" ContentType="image/jpg"/>
  <Override PartName="/ppt/media/image23.jpg" ContentType="image/jpg"/>
  <Override PartName="/ppt/notesSlides/notesSlide15.xml" ContentType="application/vnd.openxmlformats-officedocument.presentationml.notesSlide+xml"/>
  <Override PartName="/ppt/media/image27.jpg" ContentType="image/jpg"/>
  <Override PartName="/ppt/media/image28.jpg" ContentType="image/jpg"/>
  <Override PartName="/ppt/media/image29.jpg" ContentType="image/jpg"/>
  <Override PartName="/ppt/media/image30.jpg" ContentType="image/jp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4" r:id="rId19"/>
    <p:sldId id="275" r:id="rId20"/>
    <p:sldId id="271" r:id="rId21"/>
  </p:sldIdLst>
  <p:sldSz cx="6858000" cy="9906000" type="A4"/>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3" roundtripDataSignature="AMtx7mhSZrmtS6f709OfJEXYpNV3RJoH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68312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47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719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1: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15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00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40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9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270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448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40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56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248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90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435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916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46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81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8: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867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2241550" y="685800"/>
            <a:ext cx="2374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926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514350" y="1621191"/>
            <a:ext cx="5829300" cy="344875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857250" y="5202944"/>
            <a:ext cx="5143500" cy="239165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1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286367" y="2822135"/>
            <a:ext cx="6285266" cy="59150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1449696" y="3985464"/>
            <a:ext cx="839487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1550679" y="2549570"/>
            <a:ext cx="8394877" cy="4350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6/18/2019</a:t>
            </a:fld>
            <a:endParaRPr lang="en-US"/>
          </a:p>
        </p:txBody>
      </p:sp>
      <p:sp>
        <p:nvSpPr>
          <p:cNvPr id="4" name="Holder 4"/>
          <p:cNvSpPr>
            <a:spLocks noGrp="1"/>
          </p:cNvSpPr>
          <p:nvPr>
            <p:ph type="sldNum" sz="quarter" idx="7"/>
          </p:nvPr>
        </p:nvSpPr>
        <p:spPr/>
        <p:txBody>
          <a:bodyPr lIns="0" tIns="0" rIns="0" bIns="0"/>
          <a:lstStyle>
            <a:lvl1pPr>
              <a:defRPr sz="900" b="0" i="0">
                <a:solidFill>
                  <a:srgbClr val="888888"/>
                </a:solidFill>
                <a:latin typeface="Arial"/>
                <a:cs typeface="Arial"/>
              </a:defRPr>
            </a:lvl1pPr>
          </a:lstStyle>
          <a:p>
            <a:pPr marL="25400">
              <a:lnSpc>
                <a:spcPts val="965"/>
              </a:lnSpc>
            </a:pPr>
            <a:fld id="{81D60167-4931-47E6-BA6A-407CBD079E47}" type="slidenum">
              <a:rPr spc="-40" dirty="0"/>
              <a:t>‹#›</a:t>
            </a:fld>
            <a:endParaRPr spc="-40" dirty="0"/>
          </a:p>
        </p:txBody>
      </p:sp>
    </p:spTree>
    <p:extLst>
      <p:ext uri="{BB962C8B-B14F-4D97-AF65-F5344CB8AC3E}">
        <p14:creationId xmlns:p14="http://schemas.microsoft.com/office/powerpoint/2010/main" val="317144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20;p18"/>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467916" y="2469624"/>
            <a:ext cx="5915025" cy="41206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467916" y="6629226"/>
            <a:ext cx="5915025" cy="21669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26" name="Google Shape;26;p19"/>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0"/>
          <p:cNvSpPr txBox="1">
            <a:spLocks noGrp="1"/>
          </p:cNvSpPr>
          <p:nvPr>
            <p:ph type="body" idx="1"/>
          </p:nvPr>
        </p:nvSpPr>
        <p:spPr>
          <a:xfrm>
            <a:off x="471488"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2" name="Google Shape;32;p20"/>
          <p:cNvSpPr txBox="1">
            <a:spLocks noGrp="1"/>
          </p:cNvSpPr>
          <p:nvPr>
            <p:ph type="body" idx="2"/>
          </p:nvPr>
        </p:nvSpPr>
        <p:spPr>
          <a:xfrm>
            <a:off x="3471863" y="2637014"/>
            <a:ext cx="2914650" cy="628526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20"/>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472381"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472381" y="2428347"/>
            <a:ext cx="2901255"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39" name="Google Shape;39;p21"/>
          <p:cNvSpPr txBox="1">
            <a:spLocks noGrp="1"/>
          </p:cNvSpPr>
          <p:nvPr>
            <p:ph type="body" idx="2"/>
          </p:nvPr>
        </p:nvSpPr>
        <p:spPr>
          <a:xfrm>
            <a:off x="472381" y="3618442"/>
            <a:ext cx="2901255"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21"/>
          <p:cNvSpPr txBox="1">
            <a:spLocks noGrp="1"/>
          </p:cNvSpPr>
          <p:nvPr>
            <p:ph type="body" idx="3"/>
          </p:nvPr>
        </p:nvSpPr>
        <p:spPr>
          <a:xfrm>
            <a:off x="3471863" y="2428347"/>
            <a:ext cx="2915543" cy="11900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1" name="Google Shape;41;p21"/>
          <p:cNvSpPr txBox="1">
            <a:spLocks noGrp="1"/>
          </p:cNvSpPr>
          <p:nvPr>
            <p:ph type="body" idx="4"/>
          </p:nvPr>
        </p:nvSpPr>
        <p:spPr>
          <a:xfrm>
            <a:off x="3471863" y="3618442"/>
            <a:ext cx="2915543" cy="53221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21"/>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7" name="Google Shape;57;p24"/>
          <p:cNvSpPr txBox="1">
            <a:spLocks noGrp="1"/>
          </p:cNvSpPr>
          <p:nvPr>
            <p:ph type="body" idx="2"/>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8" name="Google Shape;58;p24"/>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472381" y="660400"/>
            <a:ext cx="2211884" cy="2311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2915543" y="1426283"/>
            <a:ext cx="3471863" cy="703968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25"/>
          <p:cNvSpPr txBox="1">
            <a:spLocks noGrp="1"/>
          </p:cNvSpPr>
          <p:nvPr>
            <p:ph type="body" idx="1"/>
          </p:nvPr>
        </p:nvSpPr>
        <p:spPr>
          <a:xfrm>
            <a:off x="472381" y="2971800"/>
            <a:ext cx="2211884" cy="550562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25"/>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71488" y="527405"/>
            <a:ext cx="5915025" cy="1914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471488" y="2637014"/>
            <a:ext cx="5915025" cy="6285266"/>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471488" y="9181397"/>
            <a:ext cx="1543050" cy="52740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2271713" y="9181397"/>
            <a:ext cx="2314575" cy="52740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4843463" y="9181397"/>
            <a:ext cx="1543050" cy="5274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 Id="rId9"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855630" y="3650981"/>
            <a:ext cx="5581650" cy="120032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0" i="0" u="none" strike="noStrike" cap="none">
                <a:solidFill>
                  <a:schemeClr val="dk1"/>
                </a:solidFill>
                <a:latin typeface="Calibri"/>
                <a:ea typeface="Calibri"/>
                <a:cs typeface="Calibri"/>
                <a:sym typeface="Calibri"/>
              </a:rPr>
              <a:t>Projects Book</a:t>
            </a:r>
            <a:endParaRPr sz="7200">
              <a:solidFill>
                <a:schemeClr val="dk1"/>
              </a:solidFill>
              <a:latin typeface="Calibri"/>
              <a:ea typeface="Calibri"/>
              <a:cs typeface="Calibri"/>
              <a:sym typeface="Calibri"/>
            </a:endParaRPr>
          </a:p>
        </p:txBody>
      </p:sp>
      <p:sp>
        <p:nvSpPr>
          <p:cNvPr id="85" name="Google Shape;85;p1"/>
          <p:cNvSpPr txBox="1"/>
          <p:nvPr/>
        </p:nvSpPr>
        <p:spPr>
          <a:xfrm>
            <a:off x="608790" y="8098356"/>
            <a:ext cx="3832698" cy="12926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Buddhika P. De Silva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Department of Computer Science and Informatics,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Uva Wellassa University</a:t>
            </a:r>
            <a:endParaRPr sz="1800">
              <a:solidFill>
                <a:schemeClr val="dk1"/>
              </a:solidFill>
              <a:latin typeface="Calibri"/>
              <a:ea typeface="Calibri"/>
              <a:cs typeface="Calibri"/>
              <a:sym typeface="Calibri"/>
            </a:endParaRPr>
          </a:p>
        </p:txBody>
      </p:sp>
      <p:pic>
        <p:nvPicPr>
          <p:cNvPr id="86" name="Google Shape;86;p1"/>
          <p:cNvPicPr preferRelativeResize="0"/>
          <p:nvPr/>
        </p:nvPicPr>
        <p:blipFill rotWithShape="1">
          <a:blip r:embed="rId3">
            <a:alphaModFix/>
          </a:blip>
          <a:srcRect/>
          <a:stretch/>
        </p:blipFill>
        <p:spPr>
          <a:xfrm>
            <a:off x="486383" y="131121"/>
            <a:ext cx="4077512" cy="3058134"/>
          </a:xfrm>
          <a:prstGeom prst="rect">
            <a:avLst/>
          </a:prstGeom>
          <a:noFill/>
          <a:ln>
            <a:noFill/>
          </a:ln>
        </p:spPr>
      </p:pic>
      <p:pic>
        <p:nvPicPr>
          <p:cNvPr id="87" name="Google Shape;87;p1"/>
          <p:cNvPicPr preferRelativeResize="0"/>
          <p:nvPr/>
        </p:nvPicPr>
        <p:blipFill rotWithShape="1">
          <a:blip r:embed="rId4">
            <a:alphaModFix/>
          </a:blip>
          <a:srcRect/>
          <a:stretch/>
        </p:blipFill>
        <p:spPr>
          <a:xfrm>
            <a:off x="2929650" y="5263767"/>
            <a:ext cx="3762173" cy="2508115"/>
          </a:xfrm>
          <a:prstGeom prst="rect">
            <a:avLst/>
          </a:prstGeom>
          <a:noFill/>
          <a:ln>
            <a:noFill/>
          </a:ln>
        </p:spPr>
      </p:pic>
      <p:pic>
        <p:nvPicPr>
          <p:cNvPr id="88" name="Google Shape;88;p1"/>
          <p:cNvPicPr preferRelativeResize="0"/>
          <p:nvPr/>
        </p:nvPicPr>
        <p:blipFill rotWithShape="1">
          <a:blip r:embed="rId5">
            <a:alphaModFix/>
          </a:blip>
          <a:srcRect/>
          <a:stretch/>
        </p:blipFill>
        <p:spPr>
          <a:xfrm>
            <a:off x="379350" y="4857130"/>
            <a:ext cx="2550300" cy="1912725"/>
          </a:xfrm>
          <a:prstGeom prst="rect">
            <a:avLst/>
          </a:prstGeom>
          <a:noFill/>
          <a:ln>
            <a:noFill/>
          </a:ln>
        </p:spPr>
      </p:pic>
      <p:pic>
        <p:nvPicPr>
          <p:cNvPr id="89" name="Google Shape;89;p1"/>
          <p:cNvPicPr preferRelativeResize="0"/>
          <p:nvPr/>
        </p:nvPicPr>
        <p:blipFill rotWithShape="1">
          <a:blip r:embed="rId6">
            <a:alphaModFix/>
          </a:blip>
          <a:srcRect/>
          <a:stretch/>
        </p:blipFill>
        <p:spPr>
          <a:xfrm>
            <a:off x="4573845" y="517187"/>
            <a:ext cx="1863435" cy="3127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0"/>
          <p:cNvSpPr/>
          <p:nvPr/>
        </p:nvSpPr>
        <p:spPr>
          <a:xfrm>
            <a:off x="284284" y="167800"/>
            <a:ext cx="5788269" cy="211250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Project “GenACMS”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Arduino, C, Electronics, </a:t>
            </a:r>
            <a:r>
              <a:rPr lang="en-US">
                <a:solidFill>
                  <a:schemeClr val="dk1"/>
                </a:solidFill>
                <a:latin typeface="Calibri"/>
                <a:ea typeface="Calibri"/>
                <a:cs typeface="Calibri"/>
                <a:sym typeface="Calibri"/>
              </a:rPr>
              <a:t>MS Excel</a:t>
            </a:r>
            <a:r>
              <a:rPr lang="en-US" sz="1400">
                <a:solidFill>
                  <a:schemeClr val="dk1"/>
                </a:solidFill>
                <a:latin typeface="Calibri"/>
                <a:ea typeface="Calibri"/>
                <a:cs typeface="Calibri"/>
                <a:sym typeface="Calibri"/>
              </a:rPr>
              <a: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solution for measuring/indicating A/C voltages levels with real-time monitoring system.</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Worked with a professional , learnt about industrial </a:t>
            </a:r>
            <a:r>
              <a:rPr lang="en-US">
                <a:solidFill>
                  <a:schemeClr val="dk1"/>
                </a:solidFill>
                <a:latin typeface="Calibri"/>
                <a:ea typeface="Calibri"/>
                <a:cs typeface="Calibri"/>
                <a:sym typeface="Calibri"/>
              </a:rPr>
              <a:t>equipments</a:t>
            </a:r>
            <a:r>
              <a:rPr lang="en-US" sz="1400">
                <a:solidFill>
                  <a:schemeClr val="dk1"/>
                </a:solidFill>
                <a:latin typeface="Calibri"/>
                <a:ea typeface="Calibri"/>
                <a:cs typeface="Calibri"/>
                <a:sym typeface="Calibri"/>
              </a:rPr>
              <a:t>, Data </a:t>
            </a:r>
            <a:r>
              <a:rPr lang="en-US">
                <a:solidFill>
                  <a:schemeClr val="dk1"/>
                </a:solidFill>
                <a:latin typeface="Calibri"/>
                <a:ea typeface="Calibri"/>
                <a:cs typeface="Calibri"/>
                <a:sym typeface="Calibri"/>
              </a:rPr>
              <a:t>visualization</a:t>
            </a:r>
            <a:r>
              <a:rPr lang="en-US" sz="1400">
                <a:solidFill>
                  <a:schemeClr val="dk1"/>
                </a:solidFill>
                <a:latin typeface="Calibri"/>
                <a:ea typeface="Calibri"/>
                <a:cs typeface="Calibri"/>
                <a:sym typeface="Calibri"/>
              </a:rPr>
              <a:t> , how to solve real world problems using programming,</a:t>
            </a:r>
            <a:endParaRPr sz="1400">
              <a:solidFill>
                <a:schemeClr val="dk1"/>
              </a:solidFill>
              <a:latin typeface="Calibri"/>
              <a:ea typeface="Calibri"/>
              <a:cs typeface="Calibri"/>
              <a:sym typeface="Calibri"/>
            </a:endParaRPr>
          </a:p>
        </p:txBody>
      </p:sp>
      <p:pic>
        <p:nvPicPr>
          <p:cNvPr id="154" name="Google Shape;154;p10"/>
          <p:cNvPicPr preferRelativeResize="0"/>
          <p:nvPr/>
        </p:nvPicPr>
        <p:blipFill rotWithShape="1">
          <a:blip r:embed="rId3">
            <a:alphaModFix/>
          </a:blip>
          <a:srcRect/>
          <a:stretch/>
        </p:blipFill>
        <p:spPr>
          <a:xfrm>
            <a:off x="0" y="2653261"/>
            <a:ext cx="6858000" cy="6510090"/>
          </a:xfrm>
          <a:prstGeom prst="rect">
            <a:avLst/>
          </a:prstGeom>
          <a:noFill/>
          <a:ln>
            <a:noFill/>
          </a:ln>
        </p:spPr>
      </p:pic>
      <p:cxnSp>
        <p:nvCxnSpPr>
          <p:cNvPr id="5" name="Straight Connector 4"/>
          <p:cNvCxnSpPr/>
          <p:nvPr/>
        </p:nvCxnSpPr>
        <p:spPr>
          <a:xfrm>
            <a:off x="379919" y="51525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1"/>
          <p:cNvPicPr preferRelativeResize="0"/>
          <p:nvPr/>
        </p:nvPicPr>
        <p:blipFill rotWithShape="1">
          <a:blip r:embed="rId3">
            <a:alphaModFix/>
          </a:blip>
          <a:srcRect l="1851" t="14911" r="3519" b="9399"/>
          <a:stretch/>
        </p:blipFill>
        <p:spPr>
          <a:xfrm>
            <a:off x="232115" y="3276600"/>
            <a:ext cx="6489700" cy="4927600"/>
          </a:xfrm>
          <a:prstGeom prst="rect">
            <a:avLst/>
          </a:prstGeom>
          <a:noFill/>
          <a:ln>
            <a:noFill/>
          </a:ln>
        </p:spPr>
      </p:pic>
      <p:sp>
        <p:nvSpPr>
          <p:cNvPr id="161" name="Google Shape;161;p11"/>
          <p:cNvSpPr/>
          <p:nvPr/>
        </p:nvSpPr>
        <p:spPr>
          <a:xfrm>
            <a:off x="282104" y="72055"/>
            <a:ext cx="6439711" cy="244560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Robot SilverTips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Sensors ( Color , </a:t>
            </a:r>
            <a:r>
              <a:rPr lang="en-US">
                <a:solidFill>
                  <a:schemeClr val="dk1"/>
                </a:solidFill>
                <a:latin typeface="Calibri"/>
                <a:ea typeface="Calibri"/>
                <a:cs typeface="Calibri"/>
                <a:sym typeface="Calibri"/>
              </a:rPr>
              <a:t>ultrasonic</a:t>
            </a:r>
            <a:r>
              <a:rPr lang="en-US" sz="1400">
                <a:solidFill>
                  <a:schemeClr val="dk1"/>
                </a:solidFill>
                <a:latin typeface="Calibri"/>
                <a:ea typeface="Calibri"/>
                <a:cs typeface="Calibri"/>
                <a:sym typeface="Calibri"/>
              </a:rPr>
              <a:t> , IR)</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robot is designed for grab objects with color </a:t>
            </a:r>
            <a:r>
              <a:rPr lang="en-US">
                <a:solidFill>
                  <a:schemeClr val="dk1"/>
                </a:solidFill>
                <a:latin typeface="Calibri"/>
                <a:ea typeface="Calibri"/>
                <a:cs typeface="Calibri"/>
                <a:sym typeface="Calibri"/>
              </a:rPr>
              <a:t>detection</a:t>
            </a:r>
            <a:r>
              <a:rPr lang="en-US" sz="1400">
                <a:solidFill>
                  <a:schemeClr val="dk1"/>
                </a:solidFill>
                <a:latin typeface="Calibri"/>
                <a:ea typeface="Calibri"/>
                <a:cs typeface="Calibri"/>
                <a:sym typeface="Calibri"/>
              </a:rPr>
              <a:t> , line maze solving and going though the limited spaces.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sz="140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5th place of Xboticx 2016 </a:t>
            </a:r>
            <a:r>
              <a:rPr lang="en-US" sz="1400">
                <a:solidFill>
                  <a:schemeClr val="dk1"/>
                </a:solidFill>
                <a:latin typeface="Calibri"/>
                <a:ea typeface="Calibri"/>
                <a:cs typeface="Calibri"/>
                <a:sym typeface="Calibri"/>
              </a:rPr>
              <a:t>A task based Robotics Competition organized by Faculty of Engineering, University of Ruhuna.</a:t>
            </a:r>
            <a:endParaRPr sz="1400" b="1">
              <a:solidFill>
                <a:schemeClr val="dk1"/>
              </a:solidFill>
              <a:latin typeface="Calibri"/>
              <a:ea typeface="Calibri"/>
              <a:cs typeface="Calibri"/>
              <a:sym typeface="Calibri"/>
            </a:endParaRPr>
          </a:p>
        </p:txBody>
      </p:sp>
      <p:cxnSp>
        <p:nvCxnSpPr>
          <p:cNvPr id="5" name="Straight Connector 4"/>
          <p:cNvCxnSpPr/>
          <p:nvPr/>
        </p:nvCxnSpPr>
        <p:spPr>
          <a:xfrm>
            <a:off x="37039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2"/>
          <p:cNvPicPr preferRelativeResize="0"/>
          <p:nvPr/>
        </p:nvPicPr>
        <p:blipFill rotWithShape="1">
          <a:blip r:embed="rId3">
            <a:alphaModFix/>
          </a:blip>
          <a:srcRect l="9630" t="1837" r="8518" b="996"/>
          <a:stretch/>
        </p:blipFill>
        <p:spPr>
          <a:xfrm>
            <a:off x="616858" y="2181347"/>
            <a:ext cx="5842540" cy="6707071"/>
          </a:xfrm>
          <a:prstGeom prst="rect">
            <a:avLst/>
          </a:prstGeom>
          <a:noFill/>
          <a:ln>
            <a:noFill/>
          </a:ln>
        </p:spPr>
      </p:pic>
      <p:sp>
        <p:nvSpPr>
          <p:cNvPr id="168" name="Google Shape;168;p12"/>
          <p:cNvSpPr/>
          <p:nvPr/>
        </p:nvSpPr>
        <p:spPr>
          <a:xfrm>
            <a:off x="355059" y="64896"/>
            <a:ext cx="614788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Blacky</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Battle robot that can push heavy weight and </a:t>
            </a:r>
            <a:r>
              <a:rPr lang="en-US">
                <a:solidFill>
                  <a:schemeClr val="dk1"/>
                </a:solidFill>
                <a:latin typeface="Calibri"/>
                <a:ea typeface="Calibri"/>
                <a:cs typeface="Calibri"/>
                <a:sym typeface="Calibri"/>
              </a:rPr>
              <a:t>damage</a:t>
            </a:r>
            <a:r>
              <a:rPr lang="en-US" sz="1400">
                <a:solidFill>
                  <a:schemeClr val="dk1"/>
                </a:solidFill>
                <a:latin typeface="Calibri"/>
                <a:ea typeface="Calibri"/>
                <a:cs typeface="Calibri"/>
                <a:sym typeface="Calibri"/>
              </a:rPr>
              <a:t> opponents.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a:solidFill>
                  <a:schemeClr val="dk1"/>
                </a:solidFill>
                <a:latin typeface="Calibri"/>
                <a:ea typeface="Calibri"/>
                <a:cs typeface="Calibri"/>
                <a:sym typeface="Calibri"/>
              </a:rPr>
              <a:t>Experience</a:t>
            </a:r>
            <a:r>
              <a:rPr lang="en-US" sz="1400">
                <a:solidFill>
                  <a:schemeClr val="dk1"/>
                </a:solidFill>
                <a:latin typeface="Calibri"/>
                <a:ea typeface="Calibri"/>
                <a:cs typeface="Calibri"/>
                <a:sym typeface="Calibri"/>
              </a:rPr>
              <a:t> with heavy motors , improved critical thinking , team work skills.</a:t>
            </a:r>
            <a:endParaRPr sz="1400">
              <a:solidFill>
                <a:schemeClr val="dk1"/>
              </a:solidFill>
              <a:latin typeface="Calibri"/>
              <a:ea typeface="Calibri"/>
              <a:cs typeface="Calibri"/>
              <a:sym typeface="Calibri"/>
            </a:endParaRPr>
          </a:p>
        </p:txBody>
      </p:sp>
      <p:cxnSp>
        <p:nvCxnSpPr>
          <p:cNvPr id="5" name="Straight Connector 4"/>
          <p:cNvCxnSpPr/>
          <p:nvPr/>
        </p:nvCxnSpPr>
        <p:spPr>
          <a:xfrm>
            <a:off x="42754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3"/>
          <p:cNvPicPr preferRelativeResize="0"/>
          <p:nvPr/>
        </p:nvPicPr>
        <p:blipFill rotWithShape="1">
          <a:blip r:embed="rId3">
            <a:alphaModFix/>
          </a:blip>
          <a:srcRect/>
          <a:stretch/>
        </p:blipFill>
        <p:spPr>
          <a:xfrm>
            <a:off x="0" y="2682693"/>
            <a:ext cx="6858000" cy="6510090"/>
          </a:xfrm>
          <a:prstGeom prst="rect">
            <a:avLst/>
          </a:prstGeom>
          <a:noFill/>
          <a:ln>
            <a:noFill/>
          </a:ln>
        </p:spPr>
      </p:pic>
      <p:sp>
        <p:nvSpPr>
          <p:cNvPr id="175" name="Google Shape;175;p13"/>
          <p:cNvSpPr/>
          <p:nvPr/>
        </p:nvSpPr>
        <p:spPr>
          <a:xfrm>
            <a:off x="218871" y="214008"/>
            <a:ext cx="6536987" cy="23430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BevyMINIbot </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BevyMINIbot is a concept for a family friendly robot. He has many abilities like Holding small weight like transporting cup of tea, control with your TV remote.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We are developing it as a low cost product.</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As my first robotics project I really inspired,</a:t>
            </a:r>
            <a:r>
              <a:rPr lang="en-US" sz="1400" b="1">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CAD </a:t>
            </a:r>
            <a:r>
              <a:rPr lang="en-US">
                <a:solidFill>
                  <a:schemeClr val="dk1"/>
                </a:solidFill>
                <a:latin typeface="Calibri"/>
                <a:ea typeface="Calibri"/>
                <a:cs typeface="Calibri"/>
                <a:sym typeface="Calibri"/>
              </a:rPr>
              <a:t>Designing</a:t>
            </a:r>
            <a:r>
              <a:rPr lang="en-US" sz="1400">
                <a:solidFill>
                  <a:schemeClr val="dk1"/>
                </a:solidFill>
                <a:latin typeface="Calibri"/>
                <a:ea typeface="Calibri"/>
                <a:cs typeface="Calibri"/>
                <a:sym typeface="Calibri"/>
              </a:rPr>
              <a:t> , prototyping , working with motor controlling , signal pass using IR sensors.</a:t>
            </a:r>
            <a:endParaRPr sz="1400">
              <a:solidFill>
                <a:schemeClr val="dk1"/>
              </a:solidFill>
              <a:latin typeface="Calibri"/>
              <a:ea typeface="Calibri"/>
              <a:cs typeface="Calibri"/>
              <a:sym typeface="Calibri"/>
            </a:endParaRPr>
          </a:p>
        </p:txBody>
      </p:sp>
      <p:cxnSp>
        <p:nvCxnSpPr>
          <p:cNvPr id="5" name="Straight Connector 4"/>
          <p:cNvCxnSpPr/>
          <p:nvPr/>
        </p:nvCxnSpPr>
        <p:spPr>
          <a:xfrm>
            <a:off x="322769" y="5628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p:nvPr/>
        </p:nvSpPr>
        <p:spPr>
          <a:xfrm>
            <a:off x="267510" y="214007"/>
            <a:ext cx="6361889" cy="257352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Project “Vibes”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Android, Firebase, </a:t>
            </a:r>
            <a:r>
              <a:rPr lang="en-US">
                <a:solidFill>
                  <a:schemeClr val="dk1"/>
                </a:solidFill>
                <a:latin typeface="Calibri"/>
                <a:ea typeface="Calibri"/>
                <a:cs typeface="Calibri"/>
                <a:sym typeface="Calibri"/>
              </a:rPr>
              <a:t>Google Vision API</a:t>
            </a:r>
            <a:r>
              <a:rPr lang="en-US" sz="14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MS Excel</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A mobile solution for who want to mark attendance of a large number of people in less amount of time.</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Successfully implemented for a VIP event in </a:t>
            </a:r>
            <a:r>
              <a:rPr lang="en-US">
                <a:solidFill>
                  <a:schemeClr val="dk1"/>
                </a:solidFill>
                <a:latin typeface="Calibri"/>
                <a:ea typeface="Calibri"/>
                <a:cs typeface="Calibri"/>
                <a:sym typeface="Calibri"/>
              </a:rPr>
              <a:t>Sri Lanka</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How I work with a highly risky project , working with realtime database like firebase, Manage time with the busy time schedule , Data pass between more than one different databases , Build more responsive application , improve the UX / UI with feedbacks</a:t>
            </a:r>
            <a:endParaRPr sz="1400">
              <a:solidFill>
                <a:schemeClr val="dk1"/>
              </a:solidFill>
              <a:latin typeface="Calibri"/>
              <a:ea typeface="Calibri"/>
              <a:cs typeface="Calibri"/>
              <a:sym typeface="Calibri"/>
            </a:endParaRPr>
          </a:p>
        </p:txBody>
      </p:sp>
      <p:pic>
        <p:nvPicPr>
          <p:cNvPr id="182" name="Google Shape;182;p14"/>
          <p:cNvPicPr preferRelativeResize="0"/>
          <p:nvPr/>
        </p:nvPicPr>
        <p:blipFill rotWithShape="1">
          <a:blip r:embed="rId3">
            <a:alphaModFix/>
          </a:blip>
          <a:srcRect/>
          <a:stretch/>
        </p:blipFill>
        <p:spPr>
          <a:xfrm>
            <a:off x="0" y="3214595"/>
            <a:ext cx="6858000" cy="5783889"/>
          </a:xfrm>
          <a:prstGeom prst="rect">
            <a:avLst/>
          </a:prstGeom>
          <a:noFill/>
          <a:ln>
            <a:noFill/>
          </a:ln>
        </p:spPr>
      </p:pic>
      <p:cxnSp>
        <p:nvCxnSpPr>
          <p:cNvPr id="5" name="Straight Connector 4"/>
          <p:cNvCxnSpPr/>
          <p:nvPr/>
        </p:nvCxnSpPr>
        <p:spPr>
          <a:xfrm>
            <a:off x="370394" y="55335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6354" y="238124"/>
            <a:ext cx="5984240" cy="2298386"/>
          </a:xfrm>
          <a:prstGeom prst="rect">
            <a:avLst/>
          </a:prstGeom>
        </p:spPr>
        <p:txBody>
          <a:bodyPr vert="horz" wrap="square" lIns="0" tIns="11430" rIns="0" bIns="0" rtlCol="0">
            <a:spAutoFit/>
          </a:bodyPr>
          <a:lstStyle/>
          <a:p>
            <a:pPr marL="12700">
              <a:spcBef>
                <a:spcPts val="90"/>
              </a:spcBef>
            </a:pPr>
            <a:r>
              <a:rPr sz="1400" b="1" dirty="0">
                <a:latin typeface="Calibri" panose="020F0502020204030204" pitchFamily="34" charset="0"/>
                <a:cs typeface="Calibri" panose="020F0502020204030204" pitchFamily="34" charset="0"/>
              </a:rPr>
              <a:t>Project Name</a:t>
            </a:r>
            <a:r>
              <a:rPr sz="1400" b="1">
                <a:latin typeface="Calibri" panose="020F0502020204030204" pitchFamily="34" charset="0"/>
                <a:cs typeface="Calibri" panose="020F0502020204030204" pitchFamily="34" charset="0"/>
              </a:rPr>
              <a:t>: </a:t>
            </a:r>
            <a:r>
              <a:rPr lang="en-US" sz="2000">
                <a:latin typeface="Calibri" panose="020F0502020204030204" pitchFamily="34" charset="0"/>
                <a:cs typeface="Calibri" panose="020F0502020204030204" pitchFamily="34" charset="0"/>
              </a:rPr>
              <a:t>teaCollect</a:t>
            </a:r>
            <a:r>
              <a:rPr lang="en-US" sz="2000" smtClean="0">
                <a:latin typeface="Calibri" panose="020F0502020204030204" pitchFamily="34" charset="0"/>
                <a:cs typeface="Calibri" panose="020F0502020204030204" pitchFamily="34" charset="0"/>
              </a:rPr>
              <a:t>++</a:t>
            </a:r>
          </a:p>
          <a:p>
            <a:pPr marL="12700">
              <a:spcBef>
                <a:spcPts val="90"/>
              </a:spcBef>
            </a:pPr>
            <a:r>
              <a:rPr lang="en-US" sz="2000" b="1">
                <a:latin typeface="Calibri" panose="020F0502020204030204" pitchFamily="34" charset="0"/>
                <a:cs typeface="Calibri" panose="020F0502020204030204" pitchFamily="34" charset="0"/>
              </a:rPr>
              <a:t/>
            </a:r>
            <a:br>
              <a:rPr lang="en-US" sz="2000" b="1">
                <a:latin typeface="Calibri" panose="020F0502020204030204" pitchFamily="34" charset="0"/>
                <a:cs typeface="Calibri" panose="020F0502020204030204" pitchFamily="34" charset="0"/>
              </a:rPr>
            </a:br>
            <a:r>
              <a:rPr sz="1400" b="1" smtClean="0">
                <a:latin typeface="Calibri" panose="020F0502020204030204" pitchFamily="34" charset="0"/>
                <a:cs typeface="Calibri" panose="020F0502020204030204" pitchFamily="34" charset="0"/>
              </a:rPr>
              <a:t>Used </a:t>
            </a:r>
            <a:r>
              <a:rPr sz="1400" b="1" dirty="0">
                <a:latin typeface="Calibri" panose="020F0502020204030204" pitchFamily="34" charset="0"/>
                <a:cs typeface="Calibri" panose="020F0502020204030204" pitchFamily="34" charset="0"/>
              </a:rPr>
              <a:t>Technologies : </a:t>
            </a:r>
            <a:r>
              <a:rPr sz="1400" dirty="0">
                <a:latin typeface="Calibri" panose="020F0502020204030204" pitchFamily="34" charset="0"/>
                <a:cs typeface="Calibri" panose="020F0502020204030204" pitchFamily="34" charset="0"/>
              </a:rPr>
              <a:t>Php</a:t>
            </a:r>
            <a:r>
              <a:rPr sz="1400">
                <a:latin typeface="Calibri" panose="020F0502020204030204" pitchFamily="34" charset="0"/>
                <a:cs typeface="Calibri" panose="020F0502020204030204" pitchFamily="34" charset="0"/>
              </a:rPr>
              <a:t>, </a:t>
            </a:r>
            <a:r>
              <a:rPr lang="en-US" sz="1400" smtClean="0">
                <a:latin typeface="Calibri" panose="020F0502020204030204" pitchFamily="34" charset="0"/>
                <a:cs typeface="Calibri" panose="020F0502020204030204" pitchFamily="34" charset="0"/>
              </a:rPr>
              <a:t>MySQL , QR reader</a:t>
            </a:r>
            <a:endParaRPr sz="1400">
              <a:latin typeface="Calibri" panose="020F0502020204030204" pitchFamily="34" charset="0"/>
              <a:cs typeface="Calibri" panose="020F0502020204030204" pitchFamily="34" charset="0"/>
            </a:endParaRPr>
          </a:p>
          <a:p>
            <a:pPr marL="12700" marR="271145">
              <a:lnSpc>
                <a:spcPct val="107200"/>
              </a:lnSpc>
              <a:spcBef>
                <a:spcPts val="790"/>
              </a:spcBef>
            </a:pPr>
            <a:r>
              <a:rPr sz="1400" b="1" dirty="0">
                <a:latin typeface="Calibri" panose="020F0502020204030204" pitchFamily="34" charset="0"/>
                <a:cs typeface="Calibri" panose="020F0502020204030204" pitchFamily="34" charset="0"/>
              </a:rPr>
              <a:t>Description </a:t>
            </a:r>
            <a:r>
              <a:rPr sz="1400"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New concept for tea collecting process in srilanka.This system provides various solutions for problems in manual tea collecting process</a:t>
            </a:r>
            <a:r>
              <a:rPr lang="en-US" smtClean="0">
                <a:latin typeface="Calibri" panose="020F0502020204030204" pitchFamily="34" charset="0"/>
                <a:cs typeface="Calibri" panose="020F0502020204030204" pitchFamily="34" charset="0"/>
              </a:rPr>
              <a:t>.</a:t>
            </a:r>
          </a:p>
          <a:p>
            <a:pPr marL="12700" marR="271145">
              <a:lnSpc>
                <a:spcPct val="107200"/>
              </a:lnSpc>
              <a:spcBef>
                <a:spcPts val="790"/>
              </a:spcBef>
            </a:pPr>
            <a:r>
              <a:rPr b="1" smtClean="0">
                <a:latin typeface="Calibri" panose="020F0502020204030204" pitchFamily="34" charset="0"/>
                <a:cs typeface="Calibri" panose="020F0502020204030204" pitchFamily="34" charset="0"/>
              </a:rPr>
              <a:t>Awards : </a:t>
            </a:r>
            <a:r>
              <a:rPr lang="en-US">
                <a:latin typeface="Calibri" panose="020F0502020204030204" pitchFamily="34" charset="0"/>
                <a:cs typeface="Calibri" panose="020F0502020204030204" pitchFamily="34" charset="0"/>
              </a:rPr>
              <a:t> </a:t>
            </a:r>
            <a:r>
              <a:rPr lang="en-US" u="sng" smtClean="0">
                <a:latin typeface="Calibri" panose="020F0502020204030204" pitchFamily="34" charset="0"/>
                <a:cs typeface="Calibri" panose="020F0502020204030204" pitchFamily="34" charset="0"/>
              </a:rPr>
              <a:t>Finalist in SLIOT </a:t>
            </a:r>
            <a:r>
              <a:rPr lang="en-US" u="sng">
                <a:latin typeface="Calibri" panose="020F0502020204030204" pitchFamily="34" charset="0"/>
                <a:cs typeface="Calibri" panose="020F0502020204030204" pitchFamily="34" charset="0"/>
              </a:rPr>
              <a:t>Challenge </a:t>
            </a:r>
            <a:r>
              <a:rPr lang="en-US" u="sng" smtClean="0">
                <a:latin typeface="Calibri" panose="020F0502020204030204" pitchFamily="34" charset="0"/>
                <a:cs typeface="Calibri" panose="020F0502020204030204" pitchFamily="34" charset="0"/>
              </a:rPr>
              <a:t>2017 </a:t>
            </a:r>
            <a:r>
              <a:rPr lang="en-US" smtClean="0">
                <a:latin typeface="Calibri" panose="020F0502020204030204" pitchFamily="34" charset="0"/>
                <a:cs typeface="Calibri" panose="020F0502020204030204" pitchFamily="34" charset="0"/>
              </a:rPr>
              <a:t> / </a:t>
            </a:r>
            <a:r>
              <a:rPr lang="en-US" u="sng" smtClean="0">
                <a:latin typeface="Calibri" panose="020F0502020204030204" pitchFamily="34" charset="0"/>
                <a:cs typeface="Calibri" panose="020F0502020204030204" pitchFamily="34" charset="0"/>
              </a:rPr>
              <a:t>Finalist in iHack 2.0</a:t>
            </a:r>
            <a:endParaRPr lang="en-US" u="sng">
              <a:latin typeface="Calibri" panose="020F0502020204030204" pitchFamily="34" charset="0"/>
              <a:cs typeface="Calibri" panose="020F0502020204030204" pitchFamily="34" charset="0"/>
            </a:endParaRPr>
          </a:p>
          <a:p>
            <a:pPr marL="12700">
              <a:spcBef>
                <a:spcPts val="910"/>
              </a:spcBef>
            </a:pPr>
            <a:r>
              <a:rPr sz="1400" b="1" smtClean="0">
                <a:latin typeface="Calibri" panose="020F0502020204030204" pitchFamily="34" charset="0"/>
                <a:cs typeface="Calibri" panose="020F0502020204030204" pitchFamily="34" charset="0"/>
              </a:rPr>
              <a:t>What </a:t>
            </a:r>
            <a:r>
              <a:rPr sz="1400" b="1">
                <a:latin typeface="Calibri" panose="020F0502020204030204" pitchFamily="34" charset="0"/>
                <a:cs typeface="Calibri" panose="020F0502020204030204" pitchFamily="34" charset="0"/>
              </a:rPr>
              <a:t>I </a:t>
            </a:r>
            <a:r>
              <a:rPr sz="1400" b="1" smtClean="0">
                <a:latin typeface="Calibri" panose="020F0502020204030204" pitchFamily="34" charset="0"/>
                <a:cs typeface="Calibri" panose="020F0502020204030204" pitchFamily="34" charset="0"/>
              </a:rPr>
              <a:t>learn</a:t>
            </a:r>
            <a:r>
              <a:rPr lang="en-US" sz="1400" b="1" smtClean="0">
                <a:latin typeface="Calibri" panose="020F0502020204030204" pitchFamily="34" charset="0"/>
                <a:cs typeface="Calibri" panose="020F0502020204030204" pitchFamily="34" charset="0"/>
              </a:rPr>
              <a:t>t</a:t>
            </a:r>
            <a:r>
              <a:rPr sz="1400" b="1" smtClean="0">
                <a:latin typeface="Calibri" panose="020F0502020204030204" pitchFamily="34" charset="0"/>
                <a:cs typeface="Calibri" panose="020F0502020204030204" pitchFamily="34" charset="0"/>
              </a:rPr>
              <a:t> :</a:t>
            </a:r>
            <a:r>
              <a:rPr lang="en-US" sz="1400" b="1" smtClean="0">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Field visits to gather requirements for different user roles, Improving </a:t>
            </a:r>
            <a:r>
              <a:rPr lang="en-US" smtClean="0">
                <a:latin typeface="Calibri" panose="020F0502020204030204" pitchFamily="34" charset="0"/>
                <a:cs typeface="Calibri" panose="020F0502020204030204" pitchFamily="34" charset="0"/>
              </a:rPr>
              <a:t>UIs </a:t>
            </a:r>
            <a:r>
              <a:rPr lang="en-US">
                <a:latin typeface="Calibri" panose="020F0502020204030204" pitchFamily="34" charset="0"/>
                <a:cs typeface="Calibri" panose="020F0502020204030204" pitchFamily="34" charset="0"/>
              </a:rPr>
              <a:t>for better user experiences that relates to different user </a:t>
            </a:r>
            <a:r>
              <a:rPr lang="en-US" smtClean="0">
                <a:latin typeface="Calibri" panose="020F0502020204030204" pitchFamily="34" charset="0"/>
                <a:cs typeface="Calibri" panose="020F0502020204030204" pitchFamily="34" charset="0"/>
              </a:rPr>
              <a:t>audiences</a:t>
            </a:r>
            <a:endParaRPr sz="1400">
              <a:latin typeface="Calibri" panose="020F0502020204030204" pitchFamily="34" charset="0"/>
              <a:cs typeface="Calibri" panose="020F0502020204030204" pitchFamily="34" charset="0"/>
            </a:endParaRPr>
          </a:p>
        </p:txBody>
      </p:sp>
      <p:sp>
        <p:nvSpPr>
          <p:cNvPr id="3" name="object 3"/>
          <p:cNvSpPr/>
          <p:nvPr/>
        </p:nvSpPr>
        <p:spPr>
          <a:xfrm>
            <a:off x="338327" y="3413759"/>
            <a:ext cx="6181344" cy="4191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37038" y="6425183"/>
            <a:ext cx="3697224" cy="27736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8327" y="6486144"/>
            <a:ext cx="3617976" cy="2712719"/>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965"/>
              </a:lnSpc>
            </a:pPr>
            <a:fld id="{81D60167-4931-47E6-BA6A-407CBD079E47}" type="slidenum">
              <a:rPr spc="-40" dirty="0"/>
              <a:t>15</a:t>
            </a:fld>
            <a:endParaRPr spc="-40" dirty="0"/>
          </a:p>
        </p:txBody>
      </p:sp>
      <p:cxnSp>
        <p:nvCxnSpPr>
          <p:cNvPr id="8" name="Straight Connector 7"/>
          <p:cNvCxnSpPr/>
          <p:nvPr/>
        </p:nvCxnSpPr>
        <p:spPr>
          <a:xfrm>
            <a:off x="360869" y="5343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381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224042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Social Noti.</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Unity, Vuforia , Augmented Reality.</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application can check and display social media notifications in one place with augmented Reality. As the markers I used social media icons , if camera point out to it , below that notification are appear.</a:t>
            </a:r>
            <a:r>
              <a:rPr lang="en-US" sz="1400" b="1">
                <a:solidFill>
                  <a:schemeClr val="dk1"/>
                </a:solidFill>
                <a:latin typeface="Calibri"/>
                <a:ea typeface="Calibri"/>
                <a:cs typeface="Calibri"/>
                <a:sym typeface="Calibri"/>
              </a:rPr>
              <a:t/>
            </a:r>
            <a:br>
              <a:rPr lang="en-US" sz="1400" b="1">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
            </a:r>
            <a:br>
              <a:rPr lang="en-US" sz="1400" b="1">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Think in different way to use AR for solve real world problems , Learnt more about Unity and Vuforia.</a:t>
            </a:r>
            <a:endParaRPr sz="1400">
              <a:solidFill>
                <a:schemeClr val="dk1"/>
              </a:solidFill>
              <a:latin typeface="Calibri"/>
              <a:ea typeface="Calibri"/>
              <a:cs typeface="Calibri"/>
              <a:sym typeface="Calibri"/>
            </a:endParaRPr>
          </a:p>
        </p:txBody>
      </p:sp>
      <p:pic>
        <p:nvPicPr>
          <p:cNvPr id="189" name="Google Shape;189;p15"/>
          <p:cNvPicPr preferRelativeResize="0"/>
          <p:nvPr/>
        </p:nvPicPr>
        <p:blipFill rotWithShape="1">
          <a:blip r:embed="rId3">
            <a:alphaModFix/>
          </a:blip>
          <a:srcRect l="7218" t="7251" r="3511" b="50619"/>
          <a:stretch/>
        </p:blipFill>
        <p:spPr>
          <a:xfrm>
            <a:off x="727489" y="2723747"/>
            <a:ext cx="5441930" cy="1926076"/>
          </a:xfrm>
          <a:prstGeom prst="rect">
            <a:avLst/>
          </a:prstGeom>
          <a:noFill/>
          <a:ln>
            <a:noFill/>
          </a:ln>
        </p:spPr>
      </p:pic>
      <p:pic>
        <p:nvPicPr>
          <p:cNvPr id="190" name="Google Shape;190;p15"/>
          <p:cNvPicPr preferRelativeResize="0"/>
          <p:nvPr/>
        </p:nvPicPr>
        <p:blipFill rotWithShape="1">
          <a:blip r:embed="rId4">
            <a:alphaModFix/>
          </a:blip>
          <a:srcRect t="12076"/>
          <a:stretch/>
        </p:blipFill>
        <p:spPr>
          <a:xfrm>
            <a:off x="727489" y="4708188"/>
            <a:ext cx="5441930" cy="2691436"/>
          </a:xfrm>
          <a:prstGeom prst="rect">
            <a:avLst/>
          </a:prstGeom>
          <a:noFill/>
          <a:ln>
            <a:noFill/>
          </a:ln>
        </p:spPr>
      </p:pic>
      <p:pic>
        <p:nvPicPr>
          <p:cNvPr id="191" name="Google Shape;191;p15"/>
          <p:cNvPicPr preferRelativeResize="0"/>
          <p:nvPr/>
        </p:nvPicPr>
        <p:blipFill rotWithShape="1">
          <a:blip r:embed="rId5">
            <a:alphaModFix/>
          </a:blip>
          <a:srcRect l="11461" r="22563"/>
          <a:stretch/>
        </p:blipFill>
        <p:spPr>
          <a:xfrm rot="-5400000">
            <a:off x="2436324" y="5768607"/>
            <a:ext cx="2016751" cy="5434423"/>
          </a:xfrm>
          <a:prstGeom prst="rect">
            <a:avLst/>
          </a:prstGeom>
          <a:noFill/>
          <a:ln>
            <a:noFill/>
          </a:ln>
        </p:spPr>
      </p:pic>
      <p:cxnSp>
        <p:nvCxnSpPr>
          <p:cNvPr id="7" name="Straight Connector 6"/>
          <p:cNvCxnSpPr/>
          <p:nvPr/>
        </p:nvCxnSpPr>
        <p:spPr>
          <a:xfrm>
            <a:off x="360869" y="54383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7891" y="238124"/>
            <a:ext cx="6311900" cy="1798954"/>
          </a:xfrm>
          <a:prstGeom prst="rect">
            <a:avLst/>
          </a:prstGeom>
        </p:spPr>
        <p:txBody>
          <a:bodyPr vert="horz" wrap="square" lIns="0" tIns="11430" rIns="0" bIns="0" rtlCol="0">
            <a:spAutoFit/>
          </a:bodyPr>
          <a:lstStyle/>
          <a:p>
            <a:pPr marL="12700">
              <a:lnSpc>
                <a:spcPct val="100000"/>
              </a:lnSpc>
              <a:spcBef>
                <a:spcPts val="90"/>
              </a:spcBef>
            </a:pPr>
            <a:r>
              <a:rPr sz="1400" b="1" dirty="0">
                <a:latin typeface="Calibri" panose="020F0502020204030204" pitchFamily="34" charset="0"/>
                <a:cs typeface="Calibri" panose="020F0502020204030204" pitchFamily="34" charset="0"/>
              </a:rPr>
              <a:t>Project Name: </a:t>
            </a:r>
            <a:r>
              <a:rPr sz="2000" dirty="0">
                <a:latin typeface="Calibri" panose="020F0502020204030204" pitchFamily="34" charset="0"/>
                <a:cs typeface="Calibri" panose="020F0502020204030204" pitchFamily="34" charset="0"/>
              </a:rPr>
              <a:t>Self Driving Car</a:t>
            </a:r>
            <a:endParaRPr sz="2000">
              <a:latin typeface="Calibri" panose="020F0502020204030204" pitchFamily="34" charset="0"/>
              <a:cs typeface="Calibri" panose="020F0502020204030204" pitchFamily="34" charset="0"/>
            </a:endParaRPr>
          </a:p>
          <a:p>
            <a:pPr marL="12700" marR="67310">
              <a:lnSpc>
                <a:spcPct val="105700"/>
              </a:lnSpc>
              <a:spcBef>
                <a:spcPts val="915"/>
              </a:spcBef>
            </a:pPr>
            <a:r>
              <a:rPr sz="1400" b="1" dirty="0">
                <a:latin typeface="Calibri" panose="020F0502020204030204" pitchFamily="34" charset="0"/>
                <a:cs typeface="Calibri" panose="020F0502020204030204" pitchFamily="34" charset="0"/>
              </a:rPr>
              <a:t>Used Technologies </a:t>
            </a:r>
            <a:r>
              <a:rPr sz="1400" b="1">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Processing</a:t>
            </a:r>
            <a:r>
              <a:rPr lang="en-US" sz="1400" smtClean="0">
                <a:latin typeface="Calibri" panose="020F0502020204030204" pitchFamily="34" charset="0"/>
                <a:cs typeface="Calibri" panose="020F0502020204030204" pitchFamily="34" charset="0"/>
              </a:rPr>
              <a:t> , </a:t>
            </a:r>
            <a:r>
              <a:rPr sz="1400" smtClean="0">
                <a:latin typeface="Calibri" panose="020F0502020204030204" pitchFamily="34" charset="0"/>
                <a:cs typeface="Calibri" panose="020F0502020204030204" pitchFamily="34" charset="0"/>
              </a:rPr>
              <a:t>OpenCV</a:t>
            </a:r>
            <a:r>
              <a:rPr lang="en-US" b="1">
                <a:latin typeface="Calibri" panose="020F0502020204030204" pitchFamily="34" charset="0"/>
                <a:cs typeface="Calibri" panose="020F0502020204030204" pitchFamily="34" charset="0"/>
              </a:rPr>
              <a:t> </a:t>
            </a:r>
            <a:r>
              <a:rPr lang="en-US" b="1" smtClean="0">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Arduino </a:t>
            </a:r>
            <a:r>
              <a:rPr sz="1400">
                <a:latin typeface="Calibri" panose="020F0502020204030204" pitchFamily="34" charset="0"/>
                <a:cs typeface="Calibri" panose="020F0502020204030204" pitchFamily="34" charset="0"/>
              </a:rPr>
              <a:t>, </a:t>
            </a:r>
            <a:r>
              <a:rPr sz="1400" smtClean="0">
                <a:latin typeface="Calibri" panose="020F0502020204030204" pitchFamily="34" charset="0"/>
                <a:cs typeface="Calibri" panose="020F0502020204030204" pitchFamily="34" charset="0"/>
              </a:rPr>
              <a:t>motor </a:t>
            </a:r>
            <a:r>
              <a:rPr sz="1400" dirty="0">
                <a:latin typeface="Calibri" panose="020F0502020204030204" pitchFamily="34" charset="0"/>
                <a:cs typeface="Calibri" panose="020F0502020204030204" pitchFamily="34" charset="0"/>
              </a:rPr>
              <a:t>controlling , </a:t>
            </a:r>
            <a:r>
              <a:rPr sz="1400">
                <a:latin typeface="Calibri" panose="020F0502020204030204" pitchFamily="34" charset="0"/>
                <a:cs typeface="Calibri" panose="020F0502020204030204" pitchFamily="34" charset="0"/>
              </a:rPr>
              <a:t>Raspberry  </a:t>
            </a:r>
            <a:r>
              <a:rPr lang="en-US" sz="1400" smtClean="0">
                <a:latin typeface="Calibri" panose="020F0502020204030204" pitchFamily="34" charset="0"/>
                <a:cs typeface="Calibri" panose="020F0502020204030204" pitchFamily="34" charset="0"/>
              </a:rPr>
              <a:t>Pi</a:t>
            </a:r>
          </a:p>
          <a:p>
            <a:pPr marL="12700" marR="67310">
              <a:lnSpc>
                <a:spcPct val="105700"/>
              </a:lnSpc>
              <a:spcBef>
                <a:spcPts val="915"/>
              </a:spcBef>
            </a:pPr>
            <a:r>
              <a:rPr sz="1400" b="1" smtClean="0">
                <a:latin typeface="Calibri" panose="020F0502020204030204" pitchFamily="34" charset="0"/>
                <a:cs typeface="Calibri" panose="020F0502020204030204" pitchFamily="34" charset="0"/>
              </a:rPr>
              <a:t>Description </a:t>
            </a:r>
            <a:r>
              <a:rPr sz="1400">
                <a:latin typeface="Calibri" panose="020F0502020204030204" pitchFamily="34" charset="0"/>
                <a:cs typeface="Calibri" panose="020F0502020204030204" pitchFamily="34" charset="0"/>
              </a:rPr>
              <a:t>: </a:t>
            </a:r>
            <a:r>
              <a:rPr lang="en-US" sz="1400" smtClean="0">
                <a:latin typeface="Calibri" panose="020F0502020204030204" pitchFamily="34" charset="0"/>
                <a:cs typeface="Calibri" panose="020F0502020204030204" pitchFamily="34" charset="0"/>
              </a:rPr>
              <a:t>Self driving car that can detect a line using webcamera with Image processing and controlling motors relevant to the camera inputs.</a:t>
            </a:r>
            <a:endParaRPr sz="1400">
              <a:latin typeface="Calibri" panose="020F0502020204030204" pitchFamily="34" charset="0"/>
              <a:cs typeface="Calibri" panose="020F0502020204030204" pitchFamily="34" charset="0"/>
            </a:endParaRPr>
          </a:p>
          <a:p>
            <a:pPr marL="12700" marR="139065">
              <a:lnSpc>
                <a:spcPct val="106500"/>
              </a:lnSpc>
              <a:spcBef>
                <a:spcPts val="825"/>
              </a:spcBef>
            </a:pPr>
            <a:r>
              <a:rPr sz="1400" b="1" dirty="0">
                <a:latin typeface="Calibri" panose="020F0502020204030204" pitchFamily="34" charset="0"/>
                <a:cs typeface="Calibri" panose="020F0502020204030204" pitchFamily="34" charset="0"/>
              </a:rPr>
              <a:t>What I learn </a:t>
            </a:r>
            <a:r>
              <a:rPr sz="1400" b="1">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Raspberry Pi , </a:t>
            </a:r>
            <a:r>
              <a:rPr lang="en-US">
                <a:latin typeface="Calibri" panose="020F0502020204030204" pitchFamily="34" charset="0"/>
                <a:cs typeface="Calibri" panose="020F0502020204030204" pitchFamily="34" charset="0"/>
              </a:rPr>
              <a:t>Serial </a:t>
            </a:r>
            <a:r>
              <a:rPr lang="en-US" smtClean="0">
                <a:latin typeface="Calibri" panose="020F0502020204030204" pitchFamily="34" charset="0"/>
                <a:cs typeface="Calibri" panose="020F0502020204030204" pitchFamily="34" charset="0"/>
              </a:rPr>
              <a:t>communication between Raspberry pi and the arduino </a:t>
            </a:r>
            <a:r>
              <a:rPr lang="en-US">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Raspbian </a:t>
            </a:r>
            <a:r>
              <a:rPr lang="en-US" smtClean="0">
                <a:latin typeface="Calibri" panose="020F0502020204030204" pitchFamily="34" charset="0"/>
                <a:cs typeface="Calibri" panose="020F0502020204030204" pitchFamily="34" charset="0"/>
              </a:rPr>
              <a:t>OS , Image processing techniques.</a:t>
            </a:r>
            <a:endParaRPr sz="1400">
              <a:latin typeface="Calibri" panose="020F0502020204030204" pitchFamily="34" charset="0"/>
              <a:cs typeface="Calibri" panose="020F0502020204030204" pitchFamily="34" charset="0"/>
            </a:endParaRPr>
          </a:p>
        </p:txBody>
      </p:sp>
      <p:grpSp>
        <p:nvGrpSpPr>
          <p:cNvPr id="8" name="Group 7"/>
          <p:cNvGrpSpPr/>
          <p:nvPr/>
        </p:nvGrpSpPr>
        <p:grpSpPr>
          <a:xfrm>
            <a:off x="94111" y="2666409"/>
            <a:ext cx="6727608" cy="5835916"/>
            <a:chOff x="15676" y="3334064"/>
            <a:chExt cx="6727608" cy="5835916"/>
          </a:xfrm>
        </p:grpSpPr>
        <p:sp>
          <p:nvSpPr>
            <p:cNvPr id="4" name="object 4"/>
            <p:cNvSpPr/>
            <p:nvPr/>
          </p:nvSpPr>
          <p:spPr>
            <a:xfrm>
              <a:off x="15676" y="6094548"/>
              <a:ext cx="3186120" cy="3075432"/>
            </a:xfrm>
            <a:prstGeom prst="rect">
              <a:avLst/>
            </a:prstGeom>
            <a:blipFill>
              <a:blip r:embed="rId2" cstate="print"/>
              <a:srcRect/>
              <a:stretch>
                <a:fillRect r="-22322"/>
              </a:stretch>
            </a:blipFill>
          </p:spPr>
          <p:txBody>
            <a:bodyPr wrap="square" lIns="0" tIns="0" rIns="0" bIns="0" rtlCol="0"/>
            <a:lstStyle/>
            <a:p>
              <a:endParaRPr/>
            </a:p>
          </p:txBody>
        </p:sp>
        <p:sp>
          <p:nvSpPr>
            <p:cNvPr id="6" name="object 6"/>
            <p:cNvSpPr/>
            <p:nvPr/>
          </p:nvSpPr>
          <p:spPr>
            <a:xfrm>
              <a:off x="15676" y="3348300"/>
              <a:ext cx="3657600" cy="2746248"/>
            </a:xfrm>
            <a:prstGeom prst="rect">
              <a:avLst/>
            </a:prstGeom>
            <a:blipFill>
              <a:blip r:embed="rId3" cstate="print"/>
              <a:stretch>
                <a:fillRect/>
              </a:stretch>
            </a:blipFill>
          </p:spPr>
          <p:txBody>
            <a:bodyPr wrap="square" lIns="0" tIns="0" rIns="0" bIns="0" rtlCol="0"/>
            <a:lstStyle/>
            <a:p>
              <a:endParaRPr/>
            </a:p>
          </p:txBody>
        </p:sp>
        <p:sp>
          <p:nvSpPr>
            <p:cNvPr id="2" name="object 2"/>
            <p:cNvSpPr/>
            <p:nvPr/>
          </p:nvSpPr>
          <p:spPr>
            <a:xfrm>
              <a:off x="3216311" y="6094548"/>
              <a:ext cx="3526973" cy="3075432"/>
            </a:xfrm>
            <a:prstGeom prst="rect">
              <a:avLst/>
            </a:prstGeom>
            <a:blipFill>
              <a:blip r:embed="rId4" cstate="print"/>
              <a:srcRect/>
              <a:stretch>
                <a:fillRect l="-14511" r="-1723"/>
              </a:stretch>
            </a:blipFill>
          </p:spPr>
          <p:txBody>
            <a:bodyPr wrap="square" lIns="0" tIns="0" rIns="0" bIns="0" rtlCol="0"/>
            <a:lstStyle/>
            <a:p>
              <a:endParaRPr/>
            </a:p>
          </p:txBody>
        </p:sp>
        <p:sp>
          <p:nvSpPr>
            <p:cNvPr id="5" name="object 5"/>
            <p:cNvSpPr/>
            <p:nvPr/>
          </p:nvSpPr>
          <p:spPr>
            <a:xfrm>
              <a:off x="3645968" y="3334064"/>
              <a:ext cx="3097316" cy="3079012"/>
            </a:xfrm>
            <a:prstGeom prst="rect">
              <a:avLst/>
            </a:prstGeom>
            <a:blipFill>
              <a:blip r:embed="rId5" cstate="print"/>
              <a:stretch>
                <a:fillRect/>
              </a:stretch>
            </a:blipFill>
          </p:spPr>
          <p:txBody>
            <a:bodyPr wrap="square" lIns="0" tIns="0" rIns="0" bIns="0" rtlCol="0"/>
            <a:lstStyle/>
            <a:p>
              <a:endParaRPr/>
            </a:p>
          </p:txBody>
        </p:sp>
      </p:grpSp>
      <p:cxnSp>
        <p:nvCxnSpPr>
          <p:cNvPr id="9" name="Straight Connector 8"/>
          <p:cNvCxnSpPr/>
          <p:nvPr/>
        </p:nvCxnSpPr>
        <p:spPr>
          <a:xfrm>
            <a:off x="321054" y="543834"/>
            <a:ext cx="631312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48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Youtuber / Contents Creator</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256305" cy="738664"/>
          </a:xfrm>
          <a:prstGeom prst="rect">
            <a:avLst/>
          </a:prstGeom>
        </p:spPr>
        <p:txBody>
          <a:bodyPr wrap="square">
            <a:spAutoFit/>
          </a:bodyPr>
          <a:lstStyle/>
          <a:p>
            <a:r>
              <a:rPr lang="en-US" smtClean="0">
                <a:latin typeface="Calibri" panose="020F0502020204030204" pitchFamily="34" charset="0"/>
                <a:cs typeface="Calibri" panose="020F0502020204030204" pitchFamily="34" charset="0"/>
              </a:rPr>
              <a:t>I’m doing programming / Robotics / Mobile </a:t>
            </a:r>
            <a:r>
              <a:rPr lang="en-US">
                <a:latin typeface="Calibri" panose="020F0502020204030204" pitchFamily="34" charset="0"/>
                <a:cs typeface="Calibri" panose="020F0502020204030204" pitchFamily="34" charset="0"/>
              </a:rPr>
              <a:t>Application </a:t>
            </a:r>
            <a:r>
              <a:rPr lang="en-US" smtClean="0">
                <a:latin typeface="Calibri" panose="020F0502020204030204" pitchFamily="34" charset="0"/>
                <a:cs typeface="Calibri" panose="020F0502020204030204" pitchFamily="34" charset="0"/>
              </a:rPr>
              <a:t>Tutorials on youtube. I use it as a platform to share my knowledge to the world. Recently it has over 1000 subscribers from all over the world.</a:t>
            </a:r>
            <a:endParaRPr lang="en-US">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0865"/>
            <a:ext cx="6858000" cy="35319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847" y="7096497"/>
            <a:ext cx="2860272" cy="214520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71" y="4943271"/>
            <a:ext cx="3374144" cy="1897956"/>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19504"/>
          <a:stretch/>
        </p:blipFill>
        <p:spPr>
          <a:xfrm>
            <a:off x="3149671" y="6859295"/>
            <a:ext cx="3374144" cy="149383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560" y="4937343"/>
            <a:ext cx="2840168" cy="213012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744" y="8413757"/>
            <a:ext cx="2209071" cy="1242602"/>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3648" y="8413757"/>
            <a:ext cx="2246160" cy="1242407"/>
          </a:xfrm>
          <a:prstGeom prst="rect">
            <a:avLst/>
          </a:prstGeom>
        </p:spPr>
      </p:pic>
    </p:spTree>
    <p:extLst>
      <p:ext uri="{BB962C8B-B14F-4D97-AF65-F5344CB8AC3E}">
        <p14:creationId xmlns:p14="http://schemas.microsoft.com/office/powerpoint/2010/main" val="3663059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Resource person for workshops</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sp>
        <p:nvSpPr>
          <p:cNvPr id="6" name="Rectangle 5"/>
          <p:cNvSpPr/>
          <p:nvPr/>
        </p:nvSpPr>
        <p:spPr>
          <a:xfrm>
            <a:off x="267510" y="567353"/>
            <a:ext cx="6609944" cy="738664"/>
          </a:xfrm>
          <a:prstGeom prst="rect">
            <a:avLst/>
          </a:prstGeom>
        </p:spPr>
        <p:txBody>
          <a:bodyPr wrap="square">
            <a:spAutoFit/>
          </a:bodyPr>
          <a:lstStyle/>
          <a:p>
            <a:r>
              <a:rPr lang="en-US">
                <a:latin typeface="Calibri" panose="020F0502020204030204" pitchFamily="34" charset="0"/>
                <a:cs typeface="Calibri" panose="020F0502020204030204" pitchFamily="34" charset="0"/>
              </a:rPr>
              <a:t>I and my team conducted several workshops about how preparing for robotics competitions and some motivational sessions to inspire the students to achieve their goals. Also, we got many positive feedbacks on our workshops. </a:t>
            </a:r>
            <a:endParaRPr lang="en-US">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 y="1404456"/>
            <a:ext cx="6858000" cy="213598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84" t="11543" r="-284" b="29449"/>
          <a:stretch/>
        </p:blipFill>
        <p:spPr>
          <a:xfrm>
            <a:off x="6754" y="3743637"/>
            <a:ext cx="6858000" cy="303503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23302" b="22230"/>
          <a:stretch/>
        </p:blipFill>
        <p:spPr>
          <a:xfrm>
            <a:off x="-5946" y="7019967"/>
            <a:ext cx="6858000" cy="2801566"/>
          </a:xfrm>
          <a:prstGeom prst="rect">
            <a:avLst/>
          </a:prstGeom>
        </p:spPr>
      </p:pic>
    </p:spTree>
    <p:extLst>
      <p:ext uri="{BB962C8B-B14F-4D97-AF65-F5344CB8AC3E}">
        <p14:creationId xmlns:p14="http://schemas.microsoft.com/office/powerpoint/2010/main" val="88396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a:stretch/>
        </p:blipFill>
        <p:spPr>
          <a:xfrm>
            <a:off x="3867150" y="2988171"/>
            <a:ext cx="2049037" cy="3642732"/>
          </a:xfrm>
          <a:prstGeom prst="rect">
            <a:avLst/>
          </a:prstGeom>
          <a:noFill/>
          <a:ln>
            <a:noFill/>
          </a:ln>
        </p:spPr>
      </p:pic>
      <p:pic>
        <p:nvPicPr>
          <p:cNvPr id="95" name="Google Shape;95;p2"/>
          <p:cNvPicPr preferRelativeResize="0"/>
          <p:nvPr/>
        </p:nvPicPr>
        <p:blipFill rotWithShape="1">
          <a:blip r:embed="rId4">
            <a:alphaModFix/>
          </a:blip>
          <a:srcRect/>
          <a:stretch/>
        </p:blipFill>
        <p:spPr>
          <a:xfrm>
            <a:off x="885967" y="3002031"/>
            <a:ext cx="2682733" cy="3642732"/>
          </a:xfrm>
          <a:prstGeom prst="rect">
            <a:avLst/>
          </a:prstGeom>
          <a:noFill/>
          <a:ln>
            <a:noFill/>
          </a:ln>
        </p:spPr>
      </p:pic>
      <p:sp>
        <p:nvSpPr>
          <p:cNvPr id="96" name="Google Shape;96;p2"/>
          <p:cNvSpPr/>
          <p:nvPr/>
        </p:nvSpPr>
        <p:spPr>
          <a:xfrm>
            <a:off x="331389" y="146034"/>
            <a:ext cx="6195222" cy="280403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Recycle Media App</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Android, Firebase , Digital Arts , HTML, Bootstrap.</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Social media platform for sharing creative recycle DIY projects and awareness platform for save earth from plastics.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Dealing with large number of data of people, Security concerns when maintaining a social media, Building a product that makes positive impact to people and the environment , Improve android development skills and digital painting skills , Creating DIY creative items using plastics</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a:r>
            <a:br>
              <a:rPr lang="en-US" sz="1400">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Project URL </a:t>
            </a:r>
            <a:r>
              <a:rPr lang="en-US" sz="1200">
                <a:solidFill>
                  <a:schemeClr val="dk1"/>
                </a:solidFill>
                <a:latin typeface="Calibri"/>
                <a:ea typeface="Calibri"/>
                <a:cs typeface="Calibri"/>
                <a:sym typeface="Calibri"/>
              </a:rPr>
              <a:t>:https://play.google.com/store/apps/details?id=in.tvac.bevylabs.photoblog</a:t>
            </a:r>
            <a:endParaRPr sz="1200">
              <a:solidFill>
                <a:schemeClr val="dk1"/>
              </a:solidFill>
              <a:latin typeface="Calibri"/>
              <a:ea typeface="Calibri"/>
              <a:cs typeface="Calibri"/>
              <a:sym typeface="Calibri"/>
            </a:endParaRPr>
          </a:p>
        </p:txBody>
      </p:sp>
      <p:pic>
        <p:nvPicPr>
          <p:cNvPr id="97" name="Google Shape;97;p2"/>
          <p:cNvPicPr preferRelativeResize="0"/>
          <p:nvPr/>
        </p:nvPicPr>
        <p:blipFill rotWithShape="1">
          <a:blip r:embed="rId5">
            <a:alphaModFix/>
          </a:blip>
          <a:srcRect/>
          <a:stretch/>
        </p:blipFill>
        <p:spPr>
          <a:xfrm>
            <a:off x="0" y="6681703"/>
            <a:ext cx="6858000" cy="3207544"/>
          </a:xfrm>
          <a:prstGeom prst="rect">
            <a:avLst/>
          </a:prstGeom>
          <a:noFill/>
          <a:ln>
            <a:noFill/>
          </a:ln>
        </p:spPr>
      </p:pic>
      <p:cxnSp>
        <p:nvCxnSpPr>
          <p:cNvPr id="7" name="Straight Connector 6"/>
          <p:cNvCxnSpPr/>
          <p:nvPr/>
        </p:nvCxnSpPr>
        <p:spPr>
          <a:xfrm>
            <a:off x="427544" y="4962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p:nvPr/>
        </p:nvSpPr>
        <p:spPr>
          <a:xfrm>
            <a:off x="267510" y="214007"/>
            <a:ext cx="6361889" cy="42161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smtClean="0">
                <a:solidFill>
                  <a:schemeClr val="dk1"/>
                </a:solidFill>
                <a:latin typeface="Calibri"/>
                <a:ea typeface="Calibri"/>
                <a:cs typeface="Calibri"/>
                <a:sym typeface="Calibri"/>
              </a:rPr>
              <a:t>As a Digital artist / Concepts designer</a:t>
            </a:r>
          </a:p>
        </p:txBody>
      </p:sp>
      <p:cxnSp>
        <p:nvCxnSpPr>
          <p:cNvPr id="192" name="Google Shape;192;p15"/>
          <p:cNvCxnSpPr/>
          <p:nvPr/>
        </p:nvCxnSpPr>
        <p:spPr>
          <a:xfrm rot="10800000" flipH="1">
            <a:off x="331389" y="482600"/>
            <a:ext cx="6526611" cy="38100"/>
          </a:xfrm>
          <a:prstGeom prst="straightConnector1">
            <a:avLst/>
          </a:prstGeom>
          <a:noFill/>
          <a:ln w="9525" cap="flat" cmpd="sng">
            <a:solidFill>
              <a:schemeClr val="accent1"/>
            </a:solidFill>
            <a:prstDash val="solid"/>
            <a:miter lim="800000"/>
            <a:headEnd type="none" w="sm" len="sm"/>
            <a:tailEnd type="none" w="sm" len="sm"/>
          </a:ln>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483" y="5217645"/>
            <a:ext cx="3193256" cy="42576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525" y="1036480"/>
            <a:ext cx="3135874" cy="418116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510" y="1064745"/>
            <a:ext cx="3114675" cy="4152900"/>
          </a:xfrm>
          <a:prstGeom prst="rect">
            <a:avLst/>
          </a:prstGeom>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21440"/>
          <a:stretch/>
        </p:blipFill>
        <p:spPr>
          <a:xfrm>
            <a:off x="162735" y="5646769"/>
            <a:ext cx="3342466" cy="3828551"/>
          </a:xfrm>
          <a:prstGeom prst="rect">
            <a:avLst/>
          </a:prstGeom>
        </p:spPr>
      </p:pic>
      <p:sp>
        <p:nvSpPr>
          <p:cNvPr id="6" name="Rectangle 5"/>
          <p:cNvSpPr/>
          <p:nvPr/>
        </p:nvSpPr>
        <p:spPr>
          <a:xfrm>
            <a:off x="258794" y="510435"/>
            <a:ext cx="6256305" cy="523220"/>
          </a:xfrm>
          <a:prstGeom prst="rect">
            <a:avLst/>
          </a:prstGeom>
        </p:spPr>
        <p:txBody>
          <a:bodyPr wrap="square">
            <a:spAutoFit/>
          </a:bodyPr>
          <a:lstStyle/>
          <a:p>
            <a:r>
              <a:rPr lang="en-US">
                <a:latin typeface="Calibri" panose="020F0502020204030204" pitchFamily="34" charset="0"/>
                <a:cs typeface="Calibri" panose="020F0502020204030204" pitchFamily="34" charset="0"/>
              </a:rPr>
              <a:t>Since my childhood I trying with new conceptual designs and ideas, these are some digital arts I drawn recently. </a:t>
            </a:r>
          </a:p>
        </p:txBody>
      </p:sp>
    </p:spTree>
    <p:extLst>
      <p:ext uri="{BB962C8B-B14F-4D97-AF65-F5344CB8AC3E}">
        <p14:creationId xmlns:p14="http://schemas.microsoft.com/office/powerpoint/2010/main" val="136072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3"/>
          <p:cNvPicPr preferRelativeResize="0"/>
          <p:nvPr/>
        </p:nvPicPr>
        <p:blipFill rotWithShape="1">
          <a:blip r:embed="rId3">
            <a:alphaModFix/>
          </a:blip>
          <a:srcRect/>
          <a:stretch/>
        </p:blipFill>
        <p:spPr>
          <a:xfrm>
            <a:off x="1155700" y="5503700"/>
            <a:ext cx="4410128" cy="4186400"/>
          </a:xfrm>
          <a:prstGeom prst="rect">
            <a:avLst/>
          </a:prstGeom>
          <a:noFill/>
          <a:ln>
            <a:noFill/>
          </a:ln>
        </p:spPr>
      </p:pic>
      <p:sp>
        <p:nvSpPr>
          <p:cNvPr id="104" name="Google Shape;104;p3"/>
          <p:cNvSpPr/>
          <p:nvPr/>
        </p:nvSpPr>
        <p:spPr>
          <a:xfrm>
            <a:off x="282104" y="72055"/>
            <a:ext cx="643971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Maze-Solving Robot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Sensors ( Color , ultrasonic ) , Maze Solving </a:t>
            </a:r>
            <a:r>
              <a:rPr lang="en-US">
                <a:solidFill>
                  <a:schemeClr val="dk1"/>
                </a:solidFill>
                <a:latin typeface="Calibri"/>
                <a:ea typeface="Calibri"/>
                <a:cs typeface="Calibri"/>
                <a:sym typeface="Calibri"/>
              </a:rPr>
              <a:t>algorithms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This robot is designed for grab objects with color </a:t>
            </a:r>
            <a:r>
              <a:rPr lang="en-US">
                <a:solidFill>
                  <a:schemeClr val="dk1"/>
                </a:solidFill>
                <a:latin typeface="Calibri"/>
                <a:ea typeface="Calibri"/>
                <a:cs typeface="Calibri"/>
                <a:sym typeface="Calibri"/>
              </a:rPr>
              <a:t>detection</a:t>
            </a:r>
            <a:r>
              <a:rPr lang="en-US" sz="1400">
                <a:solidFill>
                  <a:schemeClr val="dk1"/>
                </a:solidFill>
                <a:latin typeface="Calibri"/>
                <a:ea typeface="Calibri"/>
                <a:cs typeface="Calibri"/>
                <a:sym typeface="Calibri"/>
              </a:rPr>
              <a:t> , wall maze solving and going though the limited spaces.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sz="1400">
                <a:solidFill>
                  <a:schemeClr val="dk1"/>
                </a:solidFill>
                <a:latin typeface="Calibri"/>
                <a:ea typeface="Calibri"/>
                <a:cs typeface="Calibri"/>
                <a:sym typeface="Calibri"/>
              </a:rPr>
              <a:t> Working with sensors , improved problem solving knowledge , team work , learnt to convert ideas into codes , working with limited time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105" name="Google Shape;105;p3"/>
          <p:cNvPicPr preferRelativeResize="0"/>
          <p:nvPr/>
        </p:nvPicPr>
        <p:blipFill rotWithShape="1">
          <a:blip r:embed="rId4">
            <a:alphaModFix/>
          </a:blip>
          <a:srcRect l="10966" t="9291" r="15240" b="6414"/>
          <a:stretch/>
        </p:blipFill>
        <p:spPr>
          <a:xfrm>
            <a:off x="1637435" y="1915945"/>
            <a:ext cx="3386451" cy="3672055"/>
          </a:xfrm>
          <a:prstGeom prst="rect">
            <a:avLst/>
          </a:prstGeom>
          <a:noFill/>
          <a:ln>
            <a:noFill/>
          </a:ln>
        </p:spPr>
      </p:pic>
      <p:cxnSp>
        <p:nvCxnSpPr>
          <p:cNvPr id="6" name="Straight Connector 5"/>
          <p:cNvCxnSpPr/>
          <p:nvPr/>
        </p:nvCxnSpPr>
        <p:spPr>
          <a:xfrm>
            <a:off x="345398" y="4200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4"/>
          <p:cNvPicPr preferRelativeResize="0"/>
          <p:nvPr/>
        </p:nvPicPr>
        <p:blipFill rotWithShape="1">
          <a:blip r:embed="rId3">
            <a:alphaModFix/>
          </a:blip>
          <a:srcRect/>
          <a:stretch/>
        </p:blipFill>
        <p:spPr>
          <a:xfrm>
            <a:off x="0" y="3221955"/>
            <a:ext cx="6858000" cy="6510090"/>
          </a:xfrm>
          <a:prstGeom prst="rect">
            <a:avLst/>
          </a:prstGeom>
          <a:noFill/>
          <a:ln>
            <a:noFill/>
          </a:ln>
        </p:spPr>
      </p:pic>
      <p:sp>
        <p:nvSpPr>
          <p:cNvPr id="112" name="Google Shape;112;p4"/>
          <p:cNvSpPr/>
          <p:nvPr/>
        </p:nvSpPr>
        <p:spPr>
          <a:xfrm>
            <a:off x="424961" y="223524"/>
            <a:ext cx="6234784" cy="280403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chemeClr val="dk1"/>
                </a:solidFill>
                <a:latin typeface="Calibri"/>
                <a:ea typeface="Calibri"/>
                <a:cs typeface="Calibri"/>
                <a:sym typeface="Calibri"/>
              </a:rPr>
              <a:t>Project Name:</a:t>
            </a:r>
            <a:r>
              <a:rPr lang="en-US" sz="1400">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Python Sinhala</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Android Studio, Java, HTML , Bootstrap</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An android application that helps people to startup with programming. It has over 5000 downloads through the Google Playstore.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Project URL :</a:t>
            </a:r>
            <a:r>
              <a:rPr lang="en-US" sz="1400">
                <a:solidFill>
                  <a:schemeClr val="dk1"/>
                </a:solidFill>
                <a:latin typeface="Calibri"/>
                <a:ea typeface="Calibri"/>
                <a:cs typeface="Calibri"/>
                <a:sym typeface="Calibri"/>
              </a:rPr>
              <a:t> play.google.com/store/apps/details?id=bevylabs.buddhika.pythonsinhala</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
            </a:r>
            <a:br>
              <a:rPr lang="en-US" sz="1400">
                <a:solidFill>
                  <a:schemeClr val="dk1"/>
                </a:solidFill>
                <a:latin typeface="Calibri"/>
                <a:ea typeface="Calibri"/>
                <a:cs typeface="Calibri"/>
                <a:sym typeface="Calibri"/>
              </a:rPr>
            </a:br>
            <a:r>
              <a:rPr lang="en-US" sz="1400" b="1">
                <a:solidFill>
                  <a:schemeClr val="dk1"/>
                </a:solidFill>
                <a:latin typeface="Calibri"/>
                <a:ea typeface="Calibri"/>
                <a:cs typeface="Calibri"/>
                <a:sym typeface="Calibri"/>
              </a:rPr>
              <a:t>What I leant : </a:t>
            </a:r>
            <a:r>
              <a:rPr lang="en-US" sz="1400">
                <a:solidFill>
                  <a:schemeClr val="dk1"/>
                </a:solidFill>
                <a:latin typeface="Calibri"/>
                <a:ea typeface="Calibri"/>
                <a:cs typeface="Calibri"/>
                <a:sym typeface="Calibri"/>
              </a:rPr>
              <a:t>How to improve ideas ( I continuously improved eBook that I wrote in my school time into multifunctional guide to programming students), Marketing a product , UI designing , tutorial planning.</a:t>
            </a:r>
            <a:endParaRPr sz="1400" b="1">
              <a:solidFill>
                <a:schemeClr val="dk1"/>
              </a:solidFill>
              <a:latin typeface="Calibri"/>
              <a:ea typeface="Calibri"/>
              <a:cs typeface="Calibri"/>
              <a:sym typeface="Calibri"/>
            </a:endParaRPr>
          </a:p>
        </p:txBody>
      </p:sp>
      <p:cxnSp>
        <p:nvCxnSpPr>
          <p:cNvPr id="5" name="Straight Connector 4"/>
          <p:cNvCxnSpPr/>
          <p:nvPr/>
        </p:nvCxnSpPr>
        <p:spPr>
          <a:xfrm>
            <a:off x="424961" y="5724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p:nvPr/>
        </p:nvSpPr>
        <p:spPr>
          <a:xfrm>
            <a:off x="351691" y="144670"/>
            <a:ext cx="6388974" cy="413645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“Amba Yaluwa” – The Concentration Device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Arduino ,NodeMCU, C , Electronics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concentration device that based on psychology techniques (Color psychology , Pomodoro technique) </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3rd Place ( Bronze Medal ) in Applied Science &amp; </a:t>
            </a:r>
            <a:r>
              <a:rPr lang="en-US" sz="1400" u="sng" smtClean="0">
                <a:solidFill>
                  <a:schemeClr val="dk1"/>
                </a:solidFill>
                <a:latin typeface="Calibri"/>
                <a:ea typeface="Calibri"/>
                <a:cs typeface="Calibri"/>
                <a:sym typeface="Calibri"/>
              </a:rPr>
              <a:t>Technology </a:t>
            </a:r>
            <a:r>
              <a:rPr lang="en-US" sz="1400" smtClean="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Sahasak Nimeum” National Exhibition and Competition 2018 An Exhibition Organized by Sri Lanka Inventors Commission.</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Merit Award - National Best Quality ICT Awards (NBQSA) 2018</a:t>
            </a:r>
            <a:r>
              <a:rPr lang="en-US" sz="1400">
                <a:solidFill>
                  <a:schemeClr val="dk1"/>
                </a:solidFill>
                <a:latin typeface="Calibri"/>
                <a:ea typeface="Calibri"/>
                <a:cs typeface="Calibri"/>
                <a:sym typeface="Calibri"/>
              </a:rPr>
              <a:t> Organized by British Computer Society (BCS) – The Chartered Institute for IT.</a:t>
            </a:r>
            <a:endParaRPr/>
          </a:p>
          <a:p>
            <a:pPr marL="0" marR="0" lvl="0" indent="0" algn="l" rtl="0">
              <a:lnSpc>
                <a:spcPct val="107000"/>
              </a:lnSpc>
              <a:spcBef>
                <a:spcPts val="800"/>
              </a:spcBef>
              <a:spcAft>
                <a:spcPts val="0"/>
              </a:spcAft>
              <a:buNone/>
            </a:pPr>
            <a:r>
              <a:rPr lang="en-US" sz="1400" u="sng">
                <a:solidFill>
                  <a:schemeClr val="dk1"/>
                </a:solidFill>
                <a:latin typeface="Calibri"/>
                <a:ea typeface="Calibri"/>
                <a:cs typeface="Calibri"/>
                <a:sym typeface="Calibri"/>
              </a:rPr>
              <a:t>Finalist IEEE SS12 MakerFair South Asian Exhibition and Competition 2018 </a:t>
            </a:r>
            <a:r>
              <a:rPr lang="en-US" sz="1400">
                <a:solidFill>
                  <a:schemeClr val="dk1"/>
                </a:solidFill>
                <a:latin typeface="Calibri"/>
                <a:ea typeface="Calibri"/>
                <a:cs typeface="Calibri"/>
                <a:sym typeface="Calibri"/>
              </a:rPr>
              <a:t>An innovations exhibition Organized by IEEE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Believing the ideas ,</a:t>
            </a:r>
            <a:r>
              <a:rPr lang="en-US">
                <a:solidFill>
                  <a:schemeClr val="dk1"/>
                </a:solidFill>
                <a:latin typeface="Calibri"/>
                <a:ea typeface="Calibri"/>
                <a:cs typeface="Calibri"/>
                <a:sym typeface="Calibri"/>
              </a:rPr>
              <a:t>psychology</a:t>
            </a:r>
            <a:r>
              <a:rPr lang="en-US" sz="1400">
                <a:solidFill>
                  <a:schemeClr val="dk1"/>
                </a:solidFill>
                <a:latin typeface="Calibri"/>
                <a:ea typeface="Calibri"/>
                <a:cs typeface="Calibri"/>
                <a:sym typeface="Calibri"/>
              </a:rPr>
              <a:t> techniques, prototyping,  improving the version of an hardware project , 3D printing , working with interrupts in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micro controllers.</a:t>
            </a:r>
            <a:endParaRPr sz="1400" b="1">
              <a:solidFill>
                <a:schemeClr val="dk1"/>
              </a:solidFill>
              <a:latin typeface="Calibri"/>
              <a:ea typeface="Calibri"/>
              <a:cs typeface="Calibri"/>
              <a:sym typeface="Calibri"/>
            </a:endParaRPr>
          </a:p>
        </p:txBody>
      </p:sp>
      <p:pic>
        <p:nvPicPr>
          <p:cNvPr id="119" name="Google Shape;119;p5"/>
          <p:cNvPicPr preferRelativeResize="0"/>
          <p:nvPr/>
        </p:nvPicPr>
        <p:blipFill rotWithShape="1">
          <a:blip r:embed="rId3">
            <a:alphaModFix/>
          </a:blip>
          <a:srcRect/>
          <a:stretch/>
        </p:blipFill>
        <p:spPr>
          <a:xfrm>
            <a:off x="351691" y="4124528"/>
            <a:ext cx="6090444" cy="5781472"/>
          </a:xfrm>
          <a:prstGeom prst="rect">
            <a:avLst/>
          </a:prstGeom>
          <a:noFill/>
          <a:ln>
            <a:noFill/>
          </a:ln>
        </p:spPr>
      </p:pic>
      <p:cxnSp>
        <p:nvCxnSpPr>
          <p:cNvPr id="5" name="Straight Connector 4"/>
          <p:cNvCxnSpPr/>
          <p:nvPr/>
        </p:nvCxnSpPr>
        <p:spPr>
          <a:xfrm>
            <a:off x="427544" y="4962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p:nvPr/>
        </p:nvSpPr>
        <p:spPr>
          <a:xfrm>
            <a:off x="61546" y="0"/>
            <a:ext cx="6796454" cy="479120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NoteReview App</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Android Studio, Java, </a:t>
            </a:r>
            <a:r>
              <a:rPr lang="en-US">
                <a:solidFill>
                  <a:schemeClr val="dk1"/>
                </a:solidFill>
                <a:latin typeface="Calibri"/>
                <a:ea typeface="Calibri"/>
                <a:cs typeface="Calibri"/>
                <a:sym typeface="Calibri"/>
              </a:rPr>
              <a:t>Google Vision API</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 solution for review notes and can evaluate the user in less than in 2mins. </a:t>
            </a:r>
            <a:endParaRPr/>
          </a:p>
          <a:p>
            <a:pPr lvl="0">
              <a:lnSpc>
                <a:spcPct val="107000"/>
              </a:lnSpc>
              <a:spcBef>
                <a:spcPts val="800"/>
              </a:spcBef>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sz="1400" u="sng">
                <a:solidFill>
                  <a:schemeClr val="dk1"/>
                </a:solidFill>
                <a:latin typeface="Calibri"/>
                <a:ea typeface="Calibri"/>
                <a:cs typeface="Calibri"/>
                <a:sym typeface="Calibri"/>
              </a:rPr>
              <a:t>Gold Medal - IPITEx 2019 (International Exhibition and Competition ) </a:t>
            </a:r>
            <a:r>
              <a:rPr lang="en-US" sz="1400" u="sng" smtClean="0">
                <a:solidFill>
                  <a:schemeClr val="dk1"/>
                </a:solidFill>
                <a:latin typeface="Calibri"/>
                <a:ea typeface="Calibri"/>
                <a:cs typeface="Calibri"/>
                <a:sym typeface="Calibri"/>
              </a:rPr>
              <a:t>,</a:t>
            </a:r>
            <a:r>
              <a:rPr lang="en-US" sz="1400" smtClean="0">
                <a:solidFill>
                  <a:schemeClr val="dk1"/>
                </a:solidFill>
                <a:latin typeface="Calibri"/>
                <a:ea typeface="Calibri"/>
                <a:cs typeface="Calibri"/>
                <a:sym typeface="Calibri"/>
              </a:rPr>
              <a:t>Bangkok </a:t>
            </a:r>
            <a:r>
              <a:rPr lang="en-US" sz="1400">
                <a:solidFill>
                  <a:schemeClr val="dk1"/>
                </a:solidFill>
                <a:latin typeface="Calibri"/>
                <a:ea typeface="Calibri"/>
                <a:cs typeface="Calibri"/>
                <a:sym typeface="Calibri"/>
              </a:rPr>
              <a:t>International Intellectual Property Invention, Innovation and Technology Exposition</a:t>
            </a:r>
            <a:r>
              <a:rPr lang="en-US" sz="1400" smtClean="0">
                <a:solidFill>
                  <a:schemeClr val="dk1"/>
                </a:solidFill>
                <a:latin typeface="Calibri"/>
                <a:ea typeface="Calibri"/>
                <a:cs typeface="Calibri"/>
                <a:sym typeface="Calibri"/>
              </a:rPr>
              <a:t>.</a:t>
            </a:r>
            <a:br>
              <a:rPr lang="en-US" sz="1400" smtClean="0">
                <a:solidFill>
                  <a:schemeClr val="dk1"/>
                </a:solidFill>
                <a:latin typeface="Calibri"/>
                <a:ea typeface="Calibri"/>
                <a:cs typeface="Calibri"/>
                <a:sym typeface="Calibri"/>
              </a:rPr>
            </a:br>
            <a:r>
              <a:rPr lang="en-US" sz="1400" smtClean="0">
                <a:solidFill>
                  <a:schemeClr val="dk1"/>
                </a:solidFill>
                <a:latin typeface="Calibri"/>
                <a:ea typeface="Calibri"/>
                <a:cs typeface="Calibri"/>
                <a:sym typeface="Calibri"/>
              </a:rPr>
              <a:t>And a S</a:t>
            </a:r>
            <a:r>
              <a:rPr lang="en-US" u="sng" smtClean="0">
                <a:solidFill>
                  <a:schemeClr val="dk1"/>
                </a:solidFill>
                <a:latin typeface="Calibri"/>
                <a:ea typeface="Calibri"/>
                <a:cs typeface="Calibri"/>
                <a:sym typeface="Calibri"/>
              </a:rPr>
              <a:t>pecial </a:t>
            </a:r>
            <a:r>
              <a:rPr lang="en-US" u="sng">
                <a:solidFill>
                  <a:schemeClr val="dk1"/>
                </a:solidFill>
                <a:latin typeface="Calibri"/>
                <a:ea typeface="Calibri"/>
                <a:cs typeface="Calibri"/>
                <a:sym typeface="Calibri"/>
              </a:rPr>
              <a:t>award </a:t>
            </a:r>
            <a:r>
              <a:rPr lang="en-US">
                <a:solidFill>
                  <a:schemeClr val="dk1"/>
                </a:solidFill>
                <a:latin typeface="Calibri"/>
                <a:ea typeface="Calibri"/>
                <a:cs typeface="Calibri"/>
                <a:sym typeface="Calibri"/>
              </a:rPr>
              <a:t>from Indian </a:t>
            </a:r>
            <a:r>
              <a:rPr lang="en-US">
                <a:solidFill>
                  <a:schemeClr val="dk1"/>
                </a:solidFill>
                <a:latin typeface="Calibri"/>
                <a:ea typeface="Calibri"/>
                <a:cs typeface="Calibri"/>
                <a:sym typeface="Calibri"/>
              </a:rPr>
              <a:t>Innovators </a:t>
            </a:r>
            <a:r>
              <a:rPr lang="en-US" smtClean="0">
                <a:solidFill>
                  <a:schemeClr val="dk1"/>
                </a:solidFill>
                <a:latin typeface="Calibri"/>
                <a:ea typeface="Calibri"/>
                <a:cs typeface="Calibri"/>
                <a:sym typeface="Calibri"/>
              </a:rPr>
              <a:t>Association</a:t>
            </a:r>
            <a:br>
              <a:rPr lang="en-US" smtClean="0">
                <a:solidFill>
                  <a:schemeClr val="dk1"/>
                </a:solidFill>
                <a:latin typeface="Calibri"/>
                <a:ea typeface="Calibri"/>
                <a:cs typeface="Calibri"/>
                <a:sym typeface="Calibri"/>
              </a:rPr>
            </a:br>
            <a:r>
              <a:rPr lang="en-US" smtClean="0">
                <a:solidFill>
                  <a:schemeClr val="dk1"/>
                </a:solidFill>
                <a:latin typeface="Calibri"/>
                <a:ea typeface="Calibri"/>
                <a:cs typeface="Calibri"/>
                <a:sym typeface="Calibri"/>
              </a:rPr>
              <a:t/>
            </a:r>
            <a:br>
              <a:rPr lang="en-US" smtClean="0">
                <a:solidFill>
                  <a:schemeClr val="dk1"/>
                </a:solidFill>
                <a:latin typeface="Calibri"/>
                <a:ea typeface="Calibri"/>
                <a:cs typeface="Calibri"/>
                <a:sym typeface="Calibri"/>
              </a:rPr>
            </a:br>
            <a:r>
              <a:rPr lang="en-US" sz="1400" u="sng" smtClean="0">
                <a:solidFill>
                  <a:schemeClr val="dk1"/>
                </a:solidFill>
                <a:latin typeface="Calibri"/>
                <a:ea typeface="Calibri"/>
                <a:cs typeface="Calibri"/>
                <a:sym typeface="Calibri"/>
              </a:rPr>
              <a:t>1st </a:t>
            </a:r>
            <a:r>
              <a:rPr lang="en-US" sz="1400" u="sng">
                <a:solidFill>
                  <a:schemeClr val="dk1"/>
                </a:solidFill>
                <a:latin typeface="Calibri"/>
                <a:ea typeface="Calibri"/>
                <a:cs typeface="Calibri"/>
                <a:sym typeface="Calibri"/>
              </a:rPr>
              <a:t>Place ( Gold Medal ) in ICT Category </a:t>
            </a:r>
            <a:r>
              <a:rPr lang="en-US" sz="1400">
                <a:solidFill>
                  <a:schemeClr val="dk1"/>
                </a:solidFill>
                <a:latin typeface="Calibri"/>
                <a:ea typeface="Calibri"/>
                <a:cs typeface="Calibri"/>
                <a:sym typeface="Calibri"/>
              </a:rPr>
              <a:t>“Sahasak Nimeum” National Exhibition and Competition 2018 An Exhibition Organized by Sri Lanka Inventors </a:t>
            </a:r>
            <a:r>
              <a:rPr lang="en-US" smtClean="0">
                <a:solidFill>
                  <a:schemeClr val="dk1"/>
                </a:solidFill>
                <a:latin typeface="Calibri"/>
                <a:ea typeface="Calibri"/>
                <a:cs typeface="Calibri"/>
                <a:sym typeface="Calibri"/>
              </a:rPr>
              <a:t>Commission</a:t>
            </a:r>
            <a:br>
              <a:rPr lang="en-US" smtClean="0">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a:r>
            <a:br>
              <a:rPr lang="en-US">
                <a:solidFill>
                  <a:schemeClr val="dk1"/>
                </a:solidFill>
                <a:latin typeface="Calibri"/>
                <a:ea typeface="Calibri"/>
                <a:cs typeface="Calibri"/>
                <a:sym typeface="Calibri"/>
              </a:rPr>
            </a:br>
            <a:r>
              <a:rPr lang="en-US" sz="1400" b="1" smtClean="0">
                <a:solidFill>
                  <a:schemeClr val="dk1"/>
                </a:solidFill>
                <a:latin typeface="Calibri"/>
                <a:ea typeface="Calibri"/>
                <a:cs typeface="Calibri"/>
                <a:sym typeface="Calibri"/>
              </a:rPr>
              <a:t>Project </a:t>
            </a:r>
            <a:r>
              <a:rPr lang="en-US" sz="1400" b="1">
                <a:solidFill>
                  <a:schemeClr val="dk1"/>
                </a:solidFill>
                <a:latin typeface="Calibri"/>
                <a:ea typeface="Calibri"/>
                <a:cs typeface="Calibri"/>
                <a:sym typeface="Calibri"/>
              </a:rPr>
              <a:t>URL :</a:t>
            </a:r>
            <a:r>
              <a:rPr lang="en-US" sz="1400">
                <a:solidFill>
                  <a:schemeClr val="dk1"/>
                </a:solidFill>
                <a:latin typeface="Calibri"/>
                <a:ea typeface="Calibri"/>
                <a:cs typeface="Calibri"/>
                <a:sym typeface="Calibri"/>
              </a:rPr>
              <a:t> play.google.com/store/apps/details?id=com.bevylabs.buddhika.notereview</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Working with a team to </a:t>
            </a:r>
            <a:r>
              <a:rPr lang="en-US">
                <a:solidFill>
                  <a:schemeClr val="dk1"/>
                </a:solidFill>
                <a:latin typeface="Calibri"/>
                <a:ea typeface="Calibri"/>
                <a:cs typeface="Calibri"/>
                <a:sym typeface="Calibri"/>
              </a:rPr>
              <a:t>achieve</a:t>
            </a:r>
            <a:r>
              <a:rPr lang="en-US" sz="1400">
                <a:solidFill>
                  <a:schemeClr val="dk1"/>
                </a:solidFill>
                <a:latin typeface="Calibri"/>
                <a:ea typeface="Calibri"/>
                <a:cs typeface="Calibri"/>
                <a:sym typeface="Calibri"/>
              </a:rPr>
              <a:t> a goal. Convert ideas </a:t>
            </a:r>
            <a:r>
              <a:rPr lang="en-US">
                <a:solidFill>
                  <a:schemeClr val="dk1"/>
                </a:solidFill>
                <a:latin typeface="Calibri"/>
                <a:ea typeface="Calibri"/>
                <a:cs typeface="Calibri"/>
                <a:sym typeface="Calibri"/>
              </a:rPr>
              <a:t>into</a:t>
            </a:r>
            <a:r>
              <a:rPr lang="en-US" sz="1400">
                <a:solidFill>
                  <a:schemeClr val="dk1"/>
                </a:solidFill>
                <a:latin typeface="Calibri"/>
                <a:ea typeface="Calibri"/>
                <a:cs typeface="Calibri"/>
                <a:sym typeface="Calibri"/>
              </a:rPr>
              <a:t> code. Inspire others , 1</a:t>
            </a:r>
            <a:r>
              <a:rPr lang="en-US" sz="1400" baseline="30000">
                <a:solidFill>
                  <a:schemeClr val="dk1"/>
                </a:solidFill>
                <a:latin typeface="Calibri"/>
                <a:ea typeface="Calibri"/>
                <a:cs typeface="Calibri"/>
                <a:sym typeface="Calibri"/>
              </a:rPr>
              <a:t>st</a:t>
            </a:r>
            <a:r>
              <a:rPr lang="en-US" sz="1400">
                <a:solidFill>
                  <a:schemeClr val="dk1"/>
                </a:solidFill>
                <a:latin typeface="Calibri"/>
                <a:ea typeface="Calibri"/>
                <a:cs typeface="Calibri"/>
                <a:sym typeface="Calibri"/>
              </a:rPr>
              <a:t>  experience with android development / Google vision Api , Improving UI and UX in products , presentation skills , working with highly tied </a:t>
            </a:r>
            <a:r>
              <a:rPr lang="en-US">
                <a:solidFill>
                  <a:schemeClr val="dk1"/>
                </a:solidFill>
                <a:latin typeface="Calibri"/>
                <a:ea typeface="Calibri"/>
                <a:cs typeface="Calibri"/>
                <a:sym typeface="Calibri"/>
              </a:rPr>
              <a:t>schedules</a:t>
            </a:r>
            <a:r>
              <a:rPr lang="en-US" sz="1400">
                <a:solidFill>
                  <a:schemeClr val="dk1"/>
                </a:solidFill>
                <a:latin typeface="Calibri"/>
                <a:ea typeface="Calibri"/>
                <a:cs typeface="Calibri"/>
                <a:sym typeface="Calibri"/>
              </a:rPr>
              <a:t>, Gifts are impact for the people very much , Represent in an international competition as a </a:t>
            </a:r>
            <a:r>
              <a:rPr lang="en-US">
                <a:solidFill>
                  <a:schemeClr val="dk1"/>
                </a:solidFill>
                <a:latin typeface="Calibri"/>
                <a:ea typeface="Calibri"/>
                <a:cs typeface="Calibri"/>
                <a:sym typeface="Calibri"/>
              </a:rPr>
              <a:t>Sri Lankan</a:t>
            </a:r>
            <a:r>
              <a:rPr lang="en-US" sz="1400">
                <a:solidFill>
                  <a:schemeClr val="dk1"/>
                </a:solidFill>
                <a:latin typeface="Calibri"/>
                <a:ea typeface="Calibri"/>
                <a:cs typeface="Calibri"/>
                <a:sym typeface="Calibri"/>
              </a:rPr>
              <a:t> .</a:t>
            </a:r>
            <a:endParaRPr sz="1400" b="1">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chemeClr val="dk1"/>
              </a:solidFill>
              <a:latin typeface="Calibri"/>
              <a:ea typeface="Calibri"/>
              <a:cs typeface="Calibri"/>
              <a:sym typeface="Calibri"/>
            </a:endParaRPr>
          </a:p>
        </p:txBody>
      </p:sp>
      <p:pic>
        <p:nvPicPr>
          <p:cNvPr id="126" name="Google Shape;126;p6"/>
          <p:cNvPicPr preferRelativeResize="0"/>
          <p:nvPr/>
        </p:nvPicPr>
        <p:blipFill rotWithShape="1">
          <a:blip r:embed="rId3">
            <a:alphaModFix/>
          </a:blip>
          <a:srcRect b="3469"/>
          <a:stretch/>
        </p:blipFill>
        <p:spPr>
          <a:xfrm>
            <a:off x="331357" y="4048962"/>
            <a:ext cx="6391752" cy="5857038"/>
          </a:xfrm>
          <a:prstGeom prst="rect">
            <a:avLst/>
          </a:prstGeom>
          <a:noFill/>
          <a:ln>
            <a:noFill/>
          </a:ln>
        </p:spPr>
      </p:pic>
      <p:cxnSp>
        <p:nvCxnSpPr>
          <p:cNvPr id="3" name="Straight Connector 2"/>
          <p:cNvCxnSpPr/>
          <p:nvPr/>
        </p:nvCxnSpPr>
        <p:spPr>
          <a:xfrm>
            <a:off x="165032" y="362859"/>
            <a:ext cx="594548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p:nvPr/>
        </p:nvSpPr>
        <p:spPr>
          <a:xfrm>
            <a:off x="283318" y="187798"/>
            <a:ext cx="6291364" cy="254819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a:t>
            </a:r>
            <a:r>
              <a:rPr lang="en-US" sz="2000" b="1">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Hithumathe Jeevithe – The Android Game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Unity, Adobe PS, Autodesk SB, FL-Studio.</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Sri Lanka’s first game with a rap music. A platformer action game.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Project URL :</a:t>
            </a:r>
            <a:r>
              <a:rPr lang="en-US" sz="1400">
                <a:solidFill>
                  <a:schemeClr val="dk1"/>
                </a:solidFill>
                <a:latin typeface="Calibri"/>
                <a:ea typeface="Calibri"/>
                <a:cs typeface="Calibri"/>
                <a:sym typeface="Calibri"/>
              </a:rPr>
              <a:t>play.google.com/store/apps/details?id=com.BevyLabs.Hethumathe</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Awards :</a:t>
            </a:r>
            <a:r>
              <a:rPr lang="en-US" sz="1400">
                <a:solidFill>
                  <a:schemeClr val="dk1"/>
                </a:solidFill>
                <a:latin typeface="Calibri"/>
                <a:ea typeface="Calibri"/>
                <a:cs typeface="Calibri"/>
                <a:sym typeface="Calibri"/>
              </a:rPr>
              <a:t>  </a:t>
            </a:r>
            <a:r>
              <a:rPr lang="en-US" u="sng">
                <a:solidFill>
                  <a:schemeClr val="dk1"/>
                </a:solidFill>
                <a:latin typeface="Calibri"/>
                <a:ea typeface="Calibri"/>
                <a:cs typeface="Calibri"/>
                <a:sym typeface="Calibri"/>
              </a:rPr>
              <a:t>1st</a:t>
            </a:r>
            <a:r>
              <a:rPr lang="en-US" sz="1400" u="sng">
                <a:solidFill>
                  <a:schemeClr val="dk1"/>
                </a:solidFill>
                <a:latin typeface="Calibri"/>
                <a:ea typeface="Calibri"/>
                <a:cs typeface="Calibri"/>
                <a:sym typeface="Calibri"/>
              </a:rPr>
              <a:t> place UWU </a:t>
            </a:r>
            <a:r>
              <a:rPr lang="en-US" u="sng">
                <a:solidFill>
                  <a:schemeClr val="dk1"/>
                </a:solidFill>
                <a:latin typeface="Calibri"/>
                <a:ea typeface="Calibri"/>
                <a:cs typeface="Calibri"/>
                <a:sym typeface="Calibri"/>
              </a:rPr>
              <a:t>Game Jam</a:t>
            </a:r>
            <a:r>
              <a:rPr lang="en-US" sz="1400" u="sng">
                <a:solidFill>
                  <a:schemeClr val="dk1"/>
                </a:solidFill>
                <a:latin typeface="Calibri"/>
                <a:ea typeface="Calibri"/>
                <a:cs typeface="Calibri"/>
                <a:sym typeface="Calibri"/>
              </a:rPr>
              <a:t> 2018 </a:t>
            </a:r>
            <a:r>
              <a:rPr lang="en-US" sz="1400">
                <a:solidFill>
                  <a:schemeClr val="dk1"/>
                </a:solidFill>
                <a:latin typeface="Calibri"/>
                <a:ea typeface="Calibri"/>
                <a:cs typeface="Calibri"/>
                <a:sym typeface="Calibri"/>
              </a:rPr>
              <a:t>, A Game Hackathon Organized by Mozilla Campus Club - UWU.</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To inspire others and get their skills on the stage , </a:t>
            </a:r>
            <a:r>
              <a:rPr lang="en-US">
                <a:solidFill>
                  <a:schemeClr val="dk1"/>
                </a:solidFill>
                <a:latin typeface="Calibri"/>
                <a:ea typeface="Calibri"/>
                <a:cs typeface="Calibri"/>
                <a:sym typeface="Calibri"/>
              </a:rPr>
              <a:t>working</a:t>
            </a:r>
            <a:r>
              <a:rPr lang="en-US" sz="1400">
                <a:solidFill>
                  <a:schemeClr val="dk1"/>
                </a:solidFill>
                <a:latin typeface="Calibri"/>
                <a:ea typeface="Calibri"/>
                <a:cs typeface="Calibri"/>
                <a:sym typeface="Calibri"/>
              </a:rPr>
              <a:t> with Unity engine , creative thinking, drawing , connecting the people.</a:t>
            </a:r>
            <a:endParaRPr sz="1400" b="1">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5397"/>
            <a:ext cx="6858000" cy="6510090"/>
          </a:xfrm>
          <a:prstGeom prst="rect">
            <a:avLst/>
          </a:prstGeom>
        </p:spPr>
      </p:pic>
      <p:cxnSp>
        <p:nvCxnSpPr>
          <p:cNvPr id="5" name="Straight Connector 4"/>
          <p:cNvCxnSpPr/>
          <p:nvPr/>
        </p:nvCxnSpPr>
        <p:spPr>
          <a:xfrm>
            <a:off x="360869" y="5343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p:nvPr/>
        </p:nvSpPr>
        <p:spPr>
          <a:xfrm>
            <a:off x="237392" y="76200"/>
            <a:ext cx="6620607" cy="210230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“BevyLabsFlyBee”</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a:t>
            </a:r>
            <a:r>
              <a:rPr lang="en-US" sz="1400">
                <a:solidFill>
                  <a:schemeClr val="dk1"/>
                </a:solidFill>
                <a:latin typeface="Calibri"/>
                <a:ea typeface="Calibri"/>
                <a:cs typeface="Calibri"/>
                <a:sym typeface="Calibri"/>
              </a:rPr>
              <a:t> Linux kernel, Python, OpenCV, Processing</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a:t>
            </a:r>
            <a:r>
              <a:rPr lang="en-US" sz="1400">
                <a:solidFill>
                  <a:schemeClr val="dk1"/>
                </a:solidFill>
                <a:latin typeface="Calibri"/>
                <a:ea typeface="Calibri"/>
                <a:cs typeface="Calibri"/>
                <a:sym typeface="Calibri"/>
              </a:rPr>
              <a:t> An autonomous drone that can fly using detecting lines.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 </a:t>
            </a:r>
            <a:r>
              <a:rPr lang="en-US" sz="1400">
                <a:solidFill>
                  <a:schemeClr val="dk1"/>
                </a:solidFill>
                <a:latin typeface="Calibri"/>
                <a:ea typeface="Calibri"/>
                <a:cs typeface="Calibri"/>
                <a:sym typeface="Calibri"/>
              </a:rPr>
              <a:t>Improved dedicated mindset for </a:t>
            </a:r>
            <a:r>
              <a:rPr lang="en-US">
                <a:solidFill>
                  <a:schemeClr val="dk1"/>
                </a:solidFill>
                <a:latin typeface="Calibri"/>
                <a:ea typeface="Calibri"/>
                <a:cs typeface="Calibri"/>
                <a:sym typeface="Calibri"/>
              </a:rPr>
              <a:t>achieve</a:t>
            </a:r>
            <a:r>
              <a:rPr lang="en-US" sz="1400">
                <a:solidFill>
                  <a:schemeClr val="dk1"/>
                </a:solidFill>
                <a:latin typeface="Calibri"/>
                <a:ea typeface="Calibri"/>
                <a:cs typeface="Calibri"/>
                <a:sym typeface="Calibri"/>
              </a:rPr>
              <a:t> goals. Feels like as an scientist when planning the </a:t>
            </a:r>
            <a:r>
              <a:rPr lang="en-US">
                <a:solidFill>
                  <a:schemeClr val="dk1"/>
                </a:solidFill>
                <a:latin typeface="Calibri"/>
                <a:ea typeface="Calibri"/>
                <a:cs typeface="Calibri"/>
                <a:sym typeface="Calibri"/>
              </a:rPr>
              <a:t>algorithms</a:t>
            </a:r>
            <a:r>
              <a:rPr lang="en-US" sz="1400">
                <a:solidFill>
                  <a:schemeClr val="dk1"/>
                </a:solidFill>
                <a:latin typeface="Calibri"/>
                <a:ea typeface="Calibri"/>
                <a:cs typeface="Calibri"/>
                <a:sym typeface="Calibri"/>
              </a:rPr>
              <a:t> / doing calculations on papers / convert ideas into codes, improved team working skills , Had fun with the drone and got some risks when it fly , improved demonstration skills when it explanning in exhibitions.</a:t>
            </a:r>
            <a:endParaRPr sz="1400">
              <a:solidFill>
                <a:schemeClr val="dk1"/>
              </a:solidFill>
              <a:latin typeface="Calibri"/>
              <a:ea typeface="Calibri"/>
              <a:cs typeface="Calibri"/>
              <a:sym typeface="Calibri"/>
            </a:endParaRPr>
          </a:p>
        </p:txBody>
      </p:sp>
      <p:pic>
        <p:nvPicPr>
          <p:cNvPr id="140" name="Google Shape;140;p8"/>
          <p:cNvPicPr preferRelativeResize="0"/>
          <p:nvPr/>
        </p:nvPicPr>
        <p:blipFill rotWithShape="1">
          <a:blip r:embed="rId3">
            <a:alphaModFix/>
          </a:blip>
          <a:srcRect/>
          <a:stretch/>
        </p:blipFill>
        <p:spPr>
          <a:xfrm>
            <a:off x="-1" y="2522530"/>
            <a:ext cx="6858000" cy="6510090"/>
          </a:xfrm>
          <a:prstGeom prst="rect">
            <a:avLst/>
          </a:prstGeom>
          <a:noFill/>
          <a:ln>
            <a:noFill/>
          </a:ln>
        </p:spPr>
      </p:pic>
      <p:cxnSp>
        <p:nvCxnSpPr>
          <p:cNvPr id="5" name="Straight Connector 4"/>
          <p:cNvCxnSpPr/>
          <p:nvPr/>
        </p:nvCxnSpPr>
        <p:spPr>
          <a:xfrm>
            <a:off x="332294" y="420009"/>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p:nvPr/>
        </p:nvSpPr>
        <p:spPr>
          <a:xfrm>
            <a:off x="355059" y="64896"/>
            <a:ext cx="6147881" cy="188199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400" b="1">
                <a:solidFill>
                  <a:schemeClr val="dk1"/>
                </a:solidFill>
                <a:latin typeface="Calibri"/>
                <a:ea typeface="Calibri"/>
                <a:cs typeface="Calibri"/>
                <a:sym typeface="Calibri"/>
              </a:rPr>
              <a:t>Project Name: </a:t>
            </a:r>
            <a:r>
              <a:rPr lang="en-US" sz="2000">
                <a:solidFill>
                  <a:schemeClr val="dk1"/>
                </a:solidFill>
                <a:latin typeface="Calibri"/>
                <a:ea typeface="Calibri"/>
                <a:cs typeface="Calibri"/>
                <a:sym typeface="Calibri"/>
              </a:rPr>
              <a:t>BeeBattleBot</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Used Technologies : </a:t>
            </a:r>
            <a:r>
              <a:rPr lang="en-US" sz="1400">
                <a:solidFill>
                  <a:schemeClr val="dk1"/>
                </a:solidFill>
                <a:latin typeface="Calibri"/>
                <a:ea typeface="Calibri"/>
                <a:cs typeface="Calibri"/>
                <a:sym typeface="Calibri"/>
              </a:rPr>
              <a:t>Arduino , heavy motor controlling , working with </a:t>
            </a:r>
            <a:r>
              <a:rPr lang="en-US">
                <a:solidFill>
                  <a:schemeClr val="dk1"/>
                </a:solidFill>
                <a:latin typeface="Calibri"/>
                <a:ea typeface="Calibri"/>
                <a:cs typeface="Calibri"/>
                <a:sym typeface="Calibri"/>
              </a:rPr>
              <a:t>remote</a:t>
            </a:r>
            <a:r>
              <a:rPr lang="en-US" sz="1400">
                <a:solidFill>
                  <a:schemeClr val="dk1"/>
                </a:solidFill>
                <a:latin typeface="Calibri"/>
                <a:ea typeface="Calibri"/>
                <a:cs typeface="Calibri"/>
                <a:sym typeface="Calibri"/>
              </a:rPr>
              <a:t> controllers</a:t>
            </a:r>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Description : </a:t>
            </a:r>
            <a:r>
              <a:rPr lang="en-US" sz="1400">
                <a:solidFill>
                  <a:schemeClr val="dk1"/>
                </a:solidFill>
                <a:latin typeface="Calibri"/>
                <a:ea typeface="Calibri"/>
                <a:cs typeface="Calibri"/>
                <a:sym typeface="Calibri"/>
              </a:rPr>
              <a:t>Battle robot that can push heavy weight and </a:t>
            </a:r>
            <a:r>
              <a:rPr lang="en-US">
                <a:solidFill>
                  <a:schemeClr val="dk1"/>
                </a:solidFill>
                <a:latin typeface="Calibri"/>
                <a:ea typeface="Calibri"/>
                <a:cs typeface="Calibri"/>
                <a:sym typeface="Calibri"/>
              </a:rPr>
              <a:t>damage</a:t>
            </a:r>
            <a:r>
              <a:rPr lang="en-US" sz="1400">
                <a:solidFill>
                  <a:schemeClr val="dk1"/>
                </a:solidFill>
                <a:latin typeface="Calibri"/>
                <a:ea typeface="Calibri"/>
                <a:cs typeface="Calibri"/>
                <a:sym typeface="Calibri"/>
              </a:rPr>
              <a:t> opponents.</a:t>
            </a:r>
            <a:endParaRPr sz="14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400" b="1">
                <a:solidFill>
                  <a:schemeClr val="dk1"/>
                </a:solidFill>
                <a:latin typeface="Calibri"/>
                <a:ea typeface="Calibri"/>
                <a:cs typeface="Calibri"/>
                <a:sym typeface="Calibri"/>
              </a:rPr>
              <a:t>What I learnt :</a:t>
            </a:r>
            <a:r>
              <a:rPr lang="en-US">
                <a:solidFill>
                  <a:schemeClr val="dk1"/>
                </a:solidFill>
                <a:latin typeface="Calibri"/>
                <a:ea typeface="Calibri"/>
                <a:cs typeface="Calibri"/>
                <a:sym typeface="Calibri"/>
              </a:rPr>
              <a:t>Experience</a:t>
            </a:r>
            <a:r>
              <a:rPr lang="en-US" sz="1400">
                <a:solidFill>
                  <a:schemeClr val="dk1"/>
                </a:solidFill>
                <a:latin typeface="Calibri"/>
                <a:ea typeface="Calibri"/>
                <a:cs typeface="Calibri"/>
                <a:sym typeface="Calibri"/>
              </a:rPr>
              <a:t> with heavy motors , improved critical thinking , team work skills , Creative designing.</a:t>
            </a:r>
            <a:endParaRPr sz="1400">
              <a:solidFill>
                <a:schemeClr val="dk1"/>
              </a:solidFill>
              <a:latin typeface="Calibri"/>
              <a:ea typeface="Calibri"/>
              <a:cs typeface="Calibri"/>
              <a:sym typeface="Calibri"/>
            </a:endParaRPr>
          </a:p>
        </p:txBody>
      </p:sp>
      <p:pic>
        <p:nvPicPr>
          <p:cNvPr id="147" name="Google Shape;147;p9"/>
          <p:cNvPicPr preferRelativeResize="0"/>
          <p:nvPr/>
        </p:nvPicPr>
        <p:blipFill rotWithShape="1">
          <a:blip r:embed="rId3">
            <a:alphaModFix/>
          </a:blip>
          <a:srcRect l="2221" r="3704"/>
          <a:stretch/>
        </p:blipFill>
        <p:spPr>
          <a:xfrm>
            <a:off x="203198" y="2675855"/>
            <a:ext cx="6451601" cy="6510090"/>
          </a:xfrm>
          <a:prstGeom prst="rect">
            <a:avLst/>
          </a:prstGeom>
          <a:noFill/>
          <a:ln>
            <a:noFill/>
          </a:ln>
        </p:spPr>
      </p:pic>
      <p:cxnSp>
        <p:nvCxnSpPr>
          <p:cNvPr id="5" name="Straight Connector 4"/>
          <p:cNvCxnSpPr/>
          <p:nvPr/>
        </p:nvCxnSpPr>
        <p:spPr>
          <a:xfrm>
            <a:off x="427544" y="410484"/>
            <a:ext cx="6313121"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1180</Words>
  <Application>Microsoft Office PowerPoint</Application>
  <PresentationFormat>A4 Paper (210x297 mm)</PresentationFormat>
  <Paragraphs>81</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Buddhika</dc:creator>
  <cp:lastModifiedBy>Buddhika</cp:lastModifiedBy>
  <cp:revision>28</cp:revision>
  <dcterms:created xsi:type="dcterms:W3CDTF">2019-06-13T04:00:40Z</dcterms:created>
  <dcterms:modified xsi:type="dcterms:W3CDTF">2019-06-18T01:51:27Z</dcterms:modified>
</cp:coreProperties>
</file>